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7" r:id="rId1"/>
  </p:sldMasterIdLst>
  <p:notesMasterIdLst>
    <p:notesMasterId r:id="rId7"/>
  </p:notesMasterIdLst>
  <p:handoutMasterIdLst>
    <p:handoutMasterId r:id="rId8"/>
  </p:handoutMasterIdLst>
  <p:sldIdLst>
    <p:sldId id="535" r:id="rId2"/>
    <p:sldId id="537" r:id="rId3"/>
    <p:sldId id="536" r:id="rId4"/>
    <p:sldId id="538" r:id="rId5"/>
    <p:sldId id="539" r:id="rId6"/>
  </p:sldIdLst>
  <p:sldSz cx="10693400" cy="7561263"/>
  <p:notesSz cx="6735763" cy="9866313"/>
  <p:defaultTextStyle>
    <a:defPPr>
      <a:defRPr lang="ja-JP"/>
    </a:defPPr>
    <a:lvl1pPr marL="0" algn="l" defTabSz="1041698" rtl="0" eaLnBrk="1" latinLnBrk="0" hangingPunct="1">
      <a:defRPr kumimoji="1" sz="2100" kern="1200">
        <a:solidFill>
          <a:schemeClr val="tx1"/>
        </a:solidFill>
        <a:latin typeface="+mn-lt"/>
        <a:ea typeface="+mn-ea"/>
        <a:cs typeface="+mn-cs"/>
      </a:defRPr>
    </a:lvl1pPr>
    <a:lvl2pPr marL="520848" algn="l" defTabSz="1041698" rtl="0" eaLnBrk="1" latinLnBrk="0" hangingPunct="1">
      <a:defRPr kumimoji="1" sz="2100" kern="1200">
        <a:solidFill>
          <a:schemeClr val="tx1"/>
        </a:solidFill>
        <a:latin typeface="+mn-lt"/>
        <a:ea typeface="+mn-ea"/>
        <a:cs typeface="+mn-cs"/>
      </a:defRPr>
    </a:lvl2pPr>
    <a:lvl3pPr marL="1041698" algn="l" defTabSz="1041698" rtl="0" eaLnBrk="1" latinLnBrk="0" hangingPunct="1">
      <a:defRPr kumimoji="1" sz="2100" kern="1200">
        <a:solidFill>
          <a:schemeClr val="tx1"/>
        </a:solidFill>
        <a:latin typeface="+mn-lt"/>
        <a:ea typeface="+mn-ea"/>
        <a:cs typeface="+mn-cs"/>
      </a:defRPr>
    </a:lvl3pPr>
    <a:lvl4pPr marL="1562546" algn="l" defTabSz="1041698" rtl="0" eaLnBrk="1" latinLnBrk="0" hangingPunct="1">
      <a:defRPr kumimoji="1" sz="2100" kern="1200">
        <a:solidFill>
          <a:schemeClr val="tx1"/>
        </a:solidFill>
        <a:latin typeface="+mn-lt"/>
        <a:ea typeface="+mn-ea"/>
        <a:cs typeface="+mn-cs"/>
      </a:defRPr>
    </a:lvl4pPr>
    <a:lvl5pPr marL="2083391" algn="l" defTabSz="1041698" rtl="0" eaLnBrk="1" latinLnBrk="0" hangingPunct="1">
      <a:defRPr kumimoji="1" sz="2100" kern="1200">
        <a:solidFill>
          <a:schemeClr val="tx1"/>
        </a:solidFill>
        <a:latin typeface="+mn-lt"/>
        <a:ea typeface="+mn-ea"/>
        <a:cs typeface="+mn-cs"/>
      </a:defRPr>
    </a:lvl5pPr>
    <a:lvl6pPr marL="2604240" algn="l" defTabSz="1041698" rtl="0" eaLnBrk="1" latinLnBrk="0" hangingPunct="1">
      <a:defRPr kumimoji="1" sz="2100" kern="1200">
        <a:solidFill>
          <a:schemeClr val="tx1"/>
        </a:solidFill>
        <a:latin typeface="+mn-lt"/>
        <a:ea typeface="+mn-ea"/>
        <a:cs typeface="+mn-cs"/>
      </a:defRPr>
    </a:lvl6pPr>
    <a:lvl7pPr marL="3125087" algn="l" defTabSz="1041698" rtl="0" eaLnBrk="1" latinLnBrk="0" hangingPunct="1">
      <a:defRPr kumimoji="1" sz="2100" kern="1200">
        <a:solidFill>
          <a:schemeClr val="tx1"/>
        </a:solidFill>
        <a:latin typeface="+mn-lt"/>
        <a:ea typeface="+mn-ea"/>
        <a:cs typeface="+mn-cs"/>
      </a:defRPr>
    </a:lvl7pPr>
    <a:lvl8pPr marL="3645935" algn="l" defTabSz="1041698" rtl="0" eaLnBrk="1" latinLnBrk="0" hangingPunct="1">
      <a:defRPr kumimoji="1" sz="2100" kern="1200">
        <a:solidFill>
          <a:schemeClr val="tx1"/>
        </a:solidFill>
        <a:latin typeface="+mn-lt"/>
        <a:ea typeface="+mn-ea"/>
        <a:cs typeface="+mn-cs"/>
      </a:defRPr>
    </a:lvl8pPr>
    <a:lvl9pPr marL="4166785" algn="l" defTabSz="1041698" rtl="0" eaLnBrk="1" latinLnBrk="0" hangingPunct="1">
      <a:defRPr kumimoji="1" sz="2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情報通信課" initials="情報通信課"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05FF"/>
    <a:srgbClr val="00008C"/>
    <a:srgbClr val="0000C8"/>
    <a:srgbClr val="FFE0B3"/>
    <a:srgbClr val="D1F7F9"/>
    <a:srgbClr val="CCFFFF"/>
    <a:srgbClr val="FFDDF6"/>
    <a:srgbClr val="F9ADAD"/>
    <a:srgbClr val="FFE7E7"/>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9" autoAdjust="0"/>
    <p:restoredTop sz="92986" autoAdjust="0"/>
  </p:normalViewPr>
  <p:slideViewPr>
    <p:cSldViewPr>
      <p:cViewPr>
        <p:scale>
          <a:sx n="75" d="100"/>
          <a:sy n="75" d="100"/>
        </p:scale>
        <p:origin x="-1014" y="126"/>
      </p:cViewPr>
      <p:guideLst>
        <p:guide orient="horz" pos="2382"/>
        <p:guide pos="3369"/>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76" d="100"/>
          <a:sy n="76" d="100"/>
        </p:scale>
        <p:origin x="-2226"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JUST_Calc____(xlsx)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089062091692478E-2"/>
          <c:y val="2.4049882359674302E-2"/>
          <c:w val="0.74076344803629013"/>
          <c:h val="0.85863571729457966"/>
        </c:manualLayout>
      </c:layout>
      <c:barChart>
        <c:barDir val="bar"/>
        <c:grouping val="stacked"/>
        <c:varyColors val="0"/>
        <c:ser>
          <c:idx val="0"/>
          <c:order val="0"/>
          <c:tx>
            <c:strRef>
              <c:f>Sheet1!$B$1</c:f>
              <c:strCache>
                <c:ptCount val="1"/>
                <c:pt idx="0">
                  <c:v>保守党</c:v>
                </c:pt>
              </c:strCache>
            </c:strRef>
          </c:tx>
          <c:spPr>
            <a:solidFill>
              <a:schemeClr val="tx2">
                <a:lumMod val="60000"/>
                <a:lumOff val="40000"/>
              </a:schemeClr>
            </a:solidFill>
          </c:spPr>
          <c:invertIfNegative val="0"/>
          <c:dLbls>
            <c:showLegendKey val="0"/>
            <c:showVal val="1"/>
            <c:showCatName val="0"/>
            <c:showSerName val="0"/>
            <c:showPercent val="0"/>
            <c:showBubbleSize val="0"/>
            <c:showLeaderLines val="0"/>
          </c:dLbls>
          <c:cat>
            <c:strRef>
              <c:f>Sheet1!$A$2:$A$3</c:f>
              <c:strCache>
                <c:ptCount val="2"/>
                <c:pt idx="0">
                  <c:v>野党側</c:v>
                </c:pt>
                <c:pt idx="1">
                  <c:v>与党側</c:v>
                </c:pt>
              </c:strCache>
            </c:strRef>
          </c:cat>
          <c:val>
            <c:numRef>
              <c:f>Sheet1!$B$2:$B$3</c:f>
              <c:numCache>
                <c:formatCode>General</c:formatCode>
                <c:ptCount val="2"/>
                <c:pt idx="1">
                  <c:v>316</c:v>
                </c:pt>
              </c:numCache>
            </c:numRef>
          </c:val>
        </c:ser>
        <c:ser>
          <c:idx val="1"/>
          <c:order val="1"/>
          <c:tx>
            <c:strRef>
              <c:f>Sheet1!$C$1</c:f>
              <c:strCache>
                <c:ptCount val="1"/>
                <c:pt idx="0">
                  <c:v>ＤＵＰ</c:v>
                </c:pt>
              </c:strCache>
            </c:strRef>
          </c:tx>
          <c:invertIfNegative val="0"/>
          <c:dLbls>
            <c:showLegendKey val="0"/>
            <c:showVal val="1"/>
            <c:showCatName val="0"/>
            <c:showSerName val="0"/>
            <c:showPercent val="0"/>
            <c:showBubbleSize val="0"/>
            <c:showLeaderLines val="0"/>
          </c:dLbls>
          <c:cat>
            <c:strRef>
              <c:f>Sheet1!$A$2:$A$3</c:f>
              <c:strCache>
                <c:ptCount val="2"/>
                <c:pt idx="0">
                  <c:v>野党側</c:v>
                </c:pt>
                <c:pt idx="1">
                  <c:v>与党側</c:v>
                </c:pt>
              </c:strCache>
            </c:strRef>
          </c:cat>
          <c:val>
            <c:numRef>
              <c:f>Sheet1!$C$2:$C$3</c:f>
              <c:numCache>
                <c:formatCode>General</c:formatCode>
                <c:ptCount val="2"/>
                <c:pt idx="1">
                  <c:v>10</c:v>
                </c:pt>
              </c:numCache>
            </c:numRef>
          </c:val>
        </c:ser>
        <c:ser>
          <c:idx val="2"/>
          <c:order val="2"/>
          <c:tx>
            <c:strRef>
              <c:f>Sheet1!$D$1</c:f>
              <c:strCache>
                <c:ptCount val="1"/>
                <c:pt idx="0">
                  <c:v>労働党</c:v>
                </c:pt>
              </c:strCache>
            </c:strRef>
          </c:tx>
          <c:spPr>
            <a:solidFill>
              <a:srgbClr val="FF0000"/>
            </a:solidFill>
          </c:spPr>
          <c:invertIfNegative val="0"/>
          <c:dLbls>
            <c:dLbl>
              <c:idx val="0"/>
              <c:layout/>
              <c:showLegendKey val="0"/>
              <c:showVal val="1"/>
              <c:showCatName val="0"/>
              <c:showSerName val="0"/>
              <c:showPercent val="0"/>
              <c:showBubbleSize val="0"/>
            </c:dLbl>
            <c:showLegendKey val="0"/>
            <c:showVal val="0"/>
            <c:showCatName val="0"/>
            <c:showSerName val="0"/>
            <c:showPercent val="0"/>
            <c:showBubbleSize val="0"/>
          </c:dLbls>
          <c:cat>
            <c:strRef>
              <c:f>Sheet1!$A$2:$A$3</c:f>
              <c:strCache>
                <c:ptCount val="2"/>
                <c:pt idx="0">
                  <c:v>野党側</c:v>
                </c:pt>
                <c:pt idx="1">
                  <c:v>与党側</c:v>
                </c:pt>
              </c:strCache>
            </c:strRef>
          </c:cat>
          <c:val>
            <c:numRef>
              <c:f>Sheet1!$D$2:$D$3</c:f>
              <c:numCache>
                <c:formatCode>General</c:formatCode>
                <c:ptCount val="2"/>
                <c:pt idx="0">
                  <c:v>260</c:v>
                </c:pt>
              </c:numCache>
            </c:numRef>
          </c:val>
        </c:ser>
        <c:ser>
          <c:idx val="3"/>
          <c:order val="3"/>
          <c:tx>
            <c:strRef>
              <c:f>Sheet1!$E$1</c:f>
              <c:strCache>
                <c:ptCount val="1"/>
                <c:pt idx="0">
                  <c:v>ＳＮＰ</c:v>
                </c:pt>
              </c:strCache>
            </c:strRef>
          </c:tx>
          <c:spPr>
            <a:solidFill>
              <a:srgbClr val="FFFF00"/>
            </a:solidFill>
          </c:spPr>
          <c:invertIfNegative val="0"/>
          <c:dLbls>
            <c:showLegendKey val="0"/>
            <c:showVal val="1"/>
            <c:showCatName val="0"/>
            <c:showSerName val="0"/>
            <c:showPercent val="0"/>
            <c:showBubbleSize val="0"/>
            <c:showLeaderLines val="0"/>
          </c:dLbls>
          <c:cat>
            <c:strRef>
              <c:f>Sheet1!$A$2:$A$3</c:f>
              <c:strCache>
                <c:ptCount val="2"/>
                <c:pt idx="0">
                  <c:v>野党側</c:v>
                </c:pt>
                <c:pt idx="1">
                  <c:v>与党側</c:v>
                </c:pt>
              </c:strCache>
            </c:strRef>
          </c:cat>
          <c:val>
            <c:numRef>
              <c:f>Sheet1!$E$2:$E$3</c:f>
              <c:numCache>
                <c:formatCode>General</c:formatCode>
                <c:ptCount val="2"/>
                <c:pt idx="0">
                  <c:v>35</c:v>
                </c:pt>
              </c:numCache>
            </c:numRef>
          </c:val>
        </c:ser>
        <c:ser>
          <c:idx val="4"/>
          <c:order val="4"/>
          <c:tx>
            <c:strRef>
              <c:f>Sheet1!$F$1</c:f>
              <c:strCache>
                <c:ptCount val="1"/>
                <c:pt idx="0">
                  <c:v>自民党</c:v>
                </c:pt>
              </c:strCache>
            </c:strRef>
          </c:tx>
          <c:spPr>
            <a:solidFill>
              <a:srgbClr val="FF9900"/>
            </a:solidFill>
          </c:spPr>
          <c:invertIfNegative val="0"/>
          <c:dLbls>
            <c:showLegendKey val="0"/>
            <c:showVal val="1"/>
            <c:showCatName val="0"/>
            <c:showSerName val="0"/>
            <c:showPercent val="0"/>
            <c:showBubbleSize val="0"/>
            <c:showLeaderLines val="0"/>
          </c:dLbls>
          <c:cat>
            <c:strRef>
              <c:f>Sheet1!$A$2:$A$3</c:f>
              <c:strCache>
                <c:ptCount val="2"/>
                <c:pt idx="0">
                  <c:v>野党側</c:v>
                </c:pt>
                <c:pt idx="1">
                  <c:v>与党側</c:v>
                </c:pt>
              </c:strCache>
            </c:strRef>
          </c:cat>
          <c:val>
            <c:numRef>
              <c:f>Sheet1!$F$2:$F$3</c:f>
              <c:numCache>
                <c:formatCode>General</c:formatCode>
                <c:ptCount val="2"/>
                <c:pt idx="0">
                  <c:v>12</c:v>
                </c:pt>
              </c:numCache>
            </c:numRef>
          </c:val>
        </c:ser>
        <c:ser>
          <c:idx val="5"/>
          <c:order val="5"/>
          <c:tx>
            <c:strRef>
              <c:f>Sheet1!$G$1</c:f>
              <c:strCache>
                <c:ptCount val="1"/>
                <c:pt idx="0">
                  <c:v>その他</c:v>
                </c:pt>
              </c:strCache>
            </c:strRef>
          </c:tx>
          <c:spPr>
            <a:solidFill>
              <a:schemeClr val="bg1">
                <a:lumMod val="65000"/>
              </a:schemeClr>
            </a:solidFill>
          </c:spPr>
          <c:invertIfNegative val="0"/>
          <c:dLbls>
            <c:showLegendKey val="0"/>
            <c:showVal val="1"/>
            <c:showCatName val="0"/>
            <c:showSerName val="0"/>
            <c:showPercent val="0"/>
            <c:showBubbleSize val="0"/>
            <c:showLeaderLines val="0"/>
          </c:dLbls>
          <c:cat>
            <c:strRef>
              <c:f>Sheet1!$A$2:$A$3</c:f>
              <c:strCache>
                <c:ptCount val="2"/>
                <c:pt idx="0">
                  <c:v>野党側</c:v>
                </c:pt>
                <c:pt idx="1">
                  <c:v>与党側</c:v>
                </c:pt>
              </c:strCache>
            </c:strRef>
          </c:cat>
          <c:val>
            <c:numRef>
              <c:f>Sheet1!$G$2:$G$3</c:f>
              <c:numCache>
                <c:formatCode>General</c:formatCode>
                <c:ptCount val="2"/>
                <c:pt idx="0">
                  <c:v>6</c:v>
                </c:pt>
              </c:numCache>
            </c:numRef>
          </c:val>
        </c:ser>
        <c:dLbls>
          <c:showLegendKey val="0"/>
          <c:showVal val="0"/>
          <c:showCatName val="0"/>
          <c:showSerName val="0"/>
          <c:showPercent val="0"/>
          <c:showBubbleSize val="0"/>
        </c:dLbls>
        <c:gapWidth val="150"/>
        <c:overlap val="100"/>
        <c:axId val="57189120"/>
        <c:axId val="57190656"/>
      </c:barChart>
      <c:catAx>
        <c:axId val="57189120"/>
        <c:scaling>
          <c:orientation val="minMax"/>
        </c:scaling>
        <c:delete val="0"/>
        <c:axPos val="l"/>
        <c:numFmt formatCode="General" sourceLinked="1"/>
        <c:majorTickMark val="out"/>
        <c:minorTickMark val="none"/>
        <c:tickLblPos val="nextTo"/>
        <c:txPr>
          <a:bodyPr/>
          <a:lstStyle/>
          <a:p>
            <a:pPr>
              <a:defRPr sz="1800"/>
            </a:pPr>
            <a:endParaRPr lang="ja-JP"/>
          </a:p>
        </c:txPr>
        <c:crossAx val="57190656"/>
        <c:crosses val="autoZero"/>
        <c:auto val="1"/>
        <c:lblAlgn val="ctr"/>
        <c:lblOffset val="5"/>
        <c:noMultiLvlLbl val="0"/>
      </c:catAx>
      <c:valAx>
        <c:axId val="57190656"/>
        <c:scaling>
          <c:orientation val="minMax"/>
          <c:max val="330"/>
          <c:min val="0"/>
        </c:scaling>
        <c:delete val="0"/>
        <c:axPos val="b"/>
        <c:majorGridlines>
          <c:spPr>
            <a:ln>
              <a:noFill/>
            </a:ln>
          </c:spPr>
        </c:majorGridlines>
        <c:numFmt formatCode="General" sourceLinked="1"/>
        <c:majorTickMark val="none"/>
        <c:minorTickMark val="none"/>
        <c:tickLblPos val="nextTo"/>
        <c:crossAx val="57189120"/>
        <c:crosses val="autoZero"/>
        <c:crossBetween val="between"/>
        <c:majorUnit val="100"/>
      </c:valAx>
    </c:plotArea>
    <c:legend>
      <c:legendPos val="r"/>
      <c:layout>
        <c:manualLayout>
          <c:xMode val="edge"/>
          <c:yMode val="edge"/>
          <c:x val="0.89346117254577351"/>
          <c:y val="0.27749692695947625"/>
          <c:w val="9.9086603835880527E-2"/>
          <c:h val="0.44500614608104749"/>
        </c:manualLayout>
      </c:layout>
      <c:overlay val="0"/>
      <c:spPr>
        <a:ln>
          <a:solidFill>
            <a:schemeClr val="bg1">
              <a:lumMod val="75000"/>
            </a:schemeClr>
          </a:solidFill>
          <a:prstDash val="dash"/>
        </a:ln>
      </c:spPr>
    </c:legend>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0.69014</cdr:x>
      <cdr:y>0.27945</cdr:y>
    </cdr:from>
    <cdr:to>
      <cdr:x>0.69014</cdr:x>
      <cdr:y>0.56733</cdr:y>
    </cdr:to>
    <cdr:cxnSp macro="">
      <cdr:nvCxnSpPr>
        <cdr:cNvPr id="3" name="直線矢印コネクタ 2"/>
        <cdr:cNvCxnSpPr/>
      </cdr:nvCxnSpPr>
      <cdr:spPr>
        <a:xfrm xmlns:a="http://schemas.openxmlformats.org/drawingml/2006/main">
          <a:off x="7056784" y="1328134"/>
          <a:ext cx="0" cy="1368152"/>
        </a:xfrm>
        <a:prstGeom xmlns:a="http://schemas.openxmlformats.org/drawingml/2006/main" prst="straightConnector1">
          <a:avLst/>
        </a:prstGeom>
        <a:ln xmlns:a="http://schemas.openxmlformats.org/drawingml/2006/main" w="3175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0.81201</cdr:x>
      <cdr:y>0.31708</cdr:y>
    </cdr:from>
    <cdr:to>
      <cdr:x>0.81201</cdr:x>
      <cdr:y>0.56817</cdr:y>
    </cdr:to>
    <cdr:cxnSp macro="">
      <cdr:nvCxnSpPr>
        <cdr:cNvPr id="5" name="直線矢印コネクタ 4"/>
        <cdr:cNvCxnSpPr/>
      </cdr:nvCxnSpPr>
      <cdr:spPr>
        <a:xfrm xmlns:a="http://schemas.openxmlformats.org/drawingml/2006/main">
          <a:off x="8302933" y="1506975"/>
          <a:ext cx="0" cy="1193336"/>
        </a:xfrm>
        <a:prstGeom xmlns:a="http://schemas.openxmlformats.org/drawingml/2006/main" prst="straightConnector1">
          <a:avLst/>
        </a:prstGeom>
        <a:ln xmlns:a="http://schemas.openxmlformats.org/drawingml/2006/main" w="3175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0.67606</cdr:x>
      <cdr:y>0.38551</cdr:y>
    </cdr:from>
    <cdr:to>
      <cdr:x>0.83099</cdr:x>
      <cdr:y>0.50672</cdr:y>
    </cdr:to>
    <cdr:sp macro="" textlink="">
      <cdr:nvSpPr>
        <cdr:cNvPr id="9" name="角丸四角形 8"/>
        <cdr:cNvSpPr/>
      </cdr:nvSpPr>
      <cdr:spPr>
        <a:xfrm xmlns:a="http://schemas.openxmlformats.org/drawingml/2006/main">
          <a:off x="6912768" y="1832190"/>
          <a:ext cx="1584176" cy="576064"/>
        </a:xfrm>
        <a:prstGeom xmlns:a="http://schemas.openxmlformats.org/drawingml/2006/main" prst="roundRect">
          <a:avLst>
            <a:gd name="adj" fmla="val 0"/>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nchorCtr="0"/>
        <a:lstStyle xmlns:a="http://schemas.openxmlformats.org/drawingml/2006/main"/>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反対に回る</a:t>
          </a:r>
          <a:endParaRPr lang="en-US" altLang="ja-JP" sz="1400" u="none" dirty="0" smtClean="0">
            <a:solidFill>
              <a:schemeClr val="tx1"/>
            </a:solidFill>
            <a:latin typeface="ＭＳ ゴシック" panose="020B0609070205080204" pitchFamily="49" charset="-128"/>
            <a:ea typeface="ＭＳ ゴシック" panose="020B0609070205080204" pitchFamily="49" charset="-128"/>
          </a:endParaRPr>
        </a:p>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可能性</a:t>
          </a:r>
          <a:endParaRPr lang="ja-JP" sz="1400" u="none" dirty="0">
            <a:solidFill>
              <a:schemeClr val="tx1"/>
            </a:solidFill>
            <a:latin typeface="ＭＳ ゴシック" panose="020B0609070205080204" pitchFamily="49" charset="-128"/>
            <a:ea typeface="ＭＳ ゴシック" panose="020B0609070205080204" pitchFamily="49" charset="-128"/>
          </a:endParaRPr>
        </a:p>
      </cdr:txBody>
    </cdr:sp>
  </cdr:relSizeAnchor>
  <cdr:relSizeAnchor xmlns:cdr="http://schemas.openxmlformats.org/drawingml/2006/chartDrawing">
    <cdr:from>
      <cdr:x>0.45775</cdr:x>
      <cdr:y>0.38159</cdr:y>
    </cdr:from>
    <cdr:to>
      <cdr:x>0.61268</cdr:x>
      <cdr:y>0.5028</cdr:y>
    </cdr:to>
    <cdr:sp macro="" textlink="">
      <cdr:nvSpPr>
        <cdr:cNvPr id="10" name="角丸四角形 9"/>
        <cdr:cNvSpPr/>
      </cdr:nvSpPr>
      <cdr:spPr>
        <a:xfrm xmlns:a="http://schemas.openxmlformats.org/drawingml/2006/main">
          <a:off x="4680538" y="1813530"/>
          <a:ext cx="1584180" cy="576066"/>
        </a:xfrm>
        <a:prstGeom xmlns:a="http://schemas.openxmlformats.org/drawingml/2006/main" prst="roundRect">
          <a:avLst>
            <a:gd name="adj" fmla="val 0"/>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賛成に回る</a:t>
          </a:r>
          <a:endParaRPr lang="en-US" altLang="ja-JP" sz="1400" u="none" dirty="0" smtClean="0">
            <a:solidFill>
              <a:schemeClr val="tx1"/>
            </a:solidFill>
            <a:latin typeface="ＭＳ ゴシック" panose="020B0609070205080204" pitchFamily="49" charset="-128"/>
            <a:ea typeface="ＭＳ ゴシック" panose="020B0609070205080204" pitchFamily="49" charset="-128"/>
          </a:endParaRPr>
        </a:p>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可能性</a:t>
          </a:r>
          <a:endParaRPr lang="ja-JP" sz="1400" u="none" dirty="0">
            <a:solidFill>
              <a:schemeClr val="tx1"/>
            </a:solidFill>
            <a:latin typeface="ＭＳ ゴシック" panose="020B0609070205080204" pitchFamily="49" charset="-128"/>
            <a:ea typeface="ＭＳ ゴシック" panose="020B0609070205080204" pitchFamily="49" charset="-128"/>
          </a:endParaRPr>
        </a:p>
      </cdr:txBody>
    </cdr:sp>
  </cdr:relSizeAnchor>
  <cdr:relSizeAnchor xmlns:cdr="http://schemas.openxmlformats.org/drawingml/2006/chartDrawing">
    <cdr:from>
      <cdr:x>0.59157</cdr:x>
      <cdr:y>0.3489</cdr:y>
    </cdr:from>
    <cdr:to>
      <cdr:x>0.5916</cdr:x>
      <cdr:y>0.61168</cdr:y>
    </cdr:to>
    <cdr:cxnSp macro="">
      <cdr:nvCxnSpPr>
        <cdr:cNvPr id="11" name="直線矢印コネクタ 10"/>
        <cdr:cNvCxnSpPr/>
      </cdr:nvCxnSpPr>
      <cdr:spPr>
        <a:xfrm xmlns:a="http://schemas.openxmlformats.org/drawingml/2006/main">
          <a:off x="6048870" y="1658207"/>
          <a:ext cx="306" cy="1248894"/>
        </a:xfrm>
        <a:prstGeom xmlns:a="http://schemas.openxmlformats.org/drawingml/2006/main" prst="straightConnector1">
          <a:avLst/>
        </a:prstGeom>
        <a:ln xmlns:a="http://schemas.openxmlformats.org/drawingml/2006/main" w="31750">
          <a:solidFill>
            <a:schemeClr val="tx1"/>
          </a:solidFill>
          <a:headEnd type="triangle"/>
          <a:tailEnd type="non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0.59157</cdr:x>
      <cdr:y>0.71884</cdr:y>
    </cdr:from>
    <cdr:to>
      <cdr:x>0.59157</cdr:x>
      <cdr:y>0.87035</cdr:y>
    </cdr:to>
    <cdr:cxnSp macro="">
      <cdr:nvCxnSpPr>
        <cdr:cNvPr id="12" name="直線矢印コネクタ 11"/>
        <cdr:cNvCxnSpPr/>
      </cdr:nvCxnSpPr>
      <cdr:spPr>
        <a:xfrm xmlns:a="http://schemas.openxmlformats.org/drawingml/2006/main" flipH="1">
          <a:off x="6048870" y="3416366"/>
          <a:ext cx="0" cy="720070"/>
        </a:xfrm>
        <a:prstGeom xmlns:a="http://schemas.openxmlformats.org/drawingml/2006/main" prst="straightConnector1">
          <a:avLst/>
        </a:prstGeom>
        <a:ln xmlns:a="http://schemas.openxmlformats.org/drawingml/2006/main" w="3175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0.46479</cdr:x>
      <cdr:y>0.74522</cdr:y>
    </cdr:from>
    <cdr:to>
      <cdr:x>0.61972</cdr:x>
      <cdr:y>0.86643</cdr:y>
    </cdr:to>
    <cdr:sp macro="" textlink="">
      <cdr:nvSpPr>
        <cdr:cNvPr id="15" name="角丸四角形 14"/>
        <cdr:cNvSpPr/>
      </cdr:nvSpPr>
      <cdr:spPr>
        <a:xfrm xmlns:a="http://schemas.openxmlformats.org/drawingml/2006/main">
          <a:off x="4752523" y="3541726"/>
          <a:ext cx="1584180" cy="576066"/>
        </a:xfrm>
        <a:prstGeom xmlns:a="http://schemas.openxmlformats.org/drawingml/2006/main" prst="roundRect">
          <a:avLst>
            <a:gd name="adj" fmla="val 0"/>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棄権</a:t>
          </a:r>
          <a:endParaRPr lang="en-US" altLang="ja-JP" sz="1400" u="none" dirty="0" smtClean="0">
            <a:solidFill>
              <a:schemeClr val="tx1"/>
            </a:solidFill>
            <a:latin typeface="ＭＳ ゴシック" panose="020B0609070205080204" pitchFamily="49" charset="-128"/>
            <a:ea typeface="ＭＳ ゴシック" panose="020B0609070205080204" pitchFamily="49" charset="-128"/>
          </a:endParaRPr>
        </a:p>
        <a:p xmlns:a="http://schemas.openxmlformats.org/drawingml/2006/main">
          <a:pPr algn="ctr"/>
          <a:r>
            <a:rPr lang="ja-JP" altLang="en-US" sz="1400" dirty="0">
              <a:solidFill>
                <a:schemeClr val="tx1"/>
              </a:solidFill>
              <a:latin typeface="ＭＳ ゴシック" panose="020B0609070205080204" pitchFamily="49" charset="-128"/>
              <a:ea typeface="ＭＳ ゴシック" panose="020B0609070205080204" pitchFamily="49" charset="-128"/>
            </a:rPr>
            <a:t>の</a:t>
          </a:r>
          <a:r>
            <a:rPr lang="ja-JP" altLang="en-US" sz="1400" u="none" dirty="0" smtClean="0">
              <a:solidFill>
                <a:schemeClr val="tx1"/>
              </a:solidFill>
              <a:latin typeface="ＭＳ ゴシック" panose="020B0609070205080204" pitchFamily="49" charset="-128"/>
              <a:ea typeface="ＭＳ ゴシック" panose="020B0609070205080204" pitchFamily="49" charset="-128"/>
            </a:rPr>
            <a:t>可能性</a:t>
          </a:r>
          <a:endParaRPr lang="ja-JP" sz="1400" u="none" dirty="0">
            <a:solidFill>
              <a:schemeClr val="tx1"/>
            </a:solidFill>
            <a:latin typeface="ＭＳ ゴシック" panose="020B0609070205080204" pitchFamily="49" charset="-128"/>
            <a:ea typeface="ＭＳ ゴシック" panose="020B0609070205080204" pitchFamily="49" charset="-128"/>
          </a:endParaRPr>
        </a:p>
      </cdr:txBody>
    </cdr:sp>
  </cdr:relSizeAnchor>
  <cdr:relSizeAnchor xmlns:cdr="http://schemas.openxmlformats.org/drawingml/2006/chartDrawing">
    <cdr:from>
      <cdr:x>0.69014</cdr:x>
      <cdr:y>0.02188</cdr:y>
    </cdr:from>
    <cdr:to>
      <cdr:x>0.69014</cdr:x>
      <cdr:y>0.18855</cdr:y>
    </cdr:to>
    <cdr:cxnSp macro="">
      <cdr:nvCxnSpPr>
        <cdr:cNvPr id="16" name="直線矢印コネクタ 15"/>
        <cdr:cNvCxnSpPr/>
      </cdr:nvCxnSpPr>
      <cdr:spPr>
        <a:xfrm xmlns:a="http://schemas.openxmlformats.org/drawingml/2006/main">
          <a:off x="7056784" y="103998"/>
          <a:ext cx="0" cy="792088"/>
        </a:xfrm>
        <a:prstGeom xmlns:a="http://schemas.openxmlformats.org/drawingml/2006/main" prst="straightConnector1">
          <a:avLst/>
        </a:prstGeom>
        <a:ln xmlns:a="http://schemas.openxmlformats.org/drawingml/2006/main" w="31750">
          <a:solidFill>
            <a:schemeClr val="tx1"/>
          </a:solidFill>
          <a:headEnd type="triangle"/>
          <a:tailEnd type="non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0.81201</cdr:x>
      <cdr:y>0.02272</cdr:y>
    </cdr:from>
    <cdr:to>
      <cdr:x>0.81201</cdr:x>
      <cdr:y>0.16774</cdr:y>
    </cdr:to>
    <cdr:cxnSp macro="">
      <cdr:nvCxnSpPr>
        <cdr:cNvPr id="18" name="直線矢印コネクタ 17"/>
        <cdr:cNvCxnSpPr/>
      </cdr:nvCxnSpPr>
      <cdr:spPr>
        <a:xfrm xmlns:a="http://schemas.openxmlformats.org/drawingml/2006/main">
          <a:off x="8302933" y="107993"/>
          <a:ext cx="0" cy="689226"/>
        </a:xfrm>
        <a:prstGeom xmlns:a="http://schemas.openxmlformats.org/drawingml/2006/main" prst="straightConnector1">
          <a:avLst/>
        </a:prstGeom>
        <a:ln xmlns:a="http://schemas.openxmlformats.org/drawingml/2006/main" w="31750">
          <a:solidFill>
            <a:schemeClr val="tx1"/>
          </a:solidFill>
          <a:headEnd type="triangle"/>
          <a:tailEnd type="non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0.69014</cdr:x>
      <cdr:y>0.00673</cdr:y>
    </cdr:from>
    <cdr:to>
      <cdr:x>0.8169</cdr:x>
      <cdr:y>0.12794</cdr:y>
    </cdr:to>
    <cdr:sp macro="" textlink="">
      <cdr:nvSpPr>
        <cdr:cNvPr id="19" name="角丸四角形 18"/>
        <cdr:cNvSpPr/>
      </cdr:nvSpPr>
      <cdr:spPr>
        <a:xfrm xmlns:a="http://schemas.openxmlformats.org/drawingml/2006/main">
          <a:off x="7056784" y="31988"/>
          <a:ext cx="1296139" cy="576066"/>
        </a:xfrm>
        <a:prstGeom xmlns:a="http://schemas.openxmlformats.org/drawingml/2006/main" prst="roundRect">
          <a:avLst>
            <a:gd name="adj" fmla="val 0"/>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ja-JP" altLang="en-US" sz="1400" u="none" dirty="0" smtClean="0">
              <a:solidFill>
                <a:schemeClr val="tx1"/>
              </a:solidFill>
              <a:latin typeface="ＭＳ ゴシック" panose="020B0609070205080204" pitchFamily="49" charset="-128"/>
              <a:ea typeface="ＭＳ ゴシック" panose="020B0609070205080204" pitchFamily="49" charset="-128"/>
            </a:rPr>
            <a:t>棄権</a:t>
          </a:r>
          <a:endParaRPr lang="en-US" altLang="ja-JP" sz="1400" u="none" dirty="0" smtClean="0">
            <a:solidFill>
              <a:schemeClr val="tx1"/>
            </a:solidFill>
            <a:latin typeface="ＭＳ ゴシック" panose="020B0609070205080204" pitchFamily="49" charset="-128"/>
            <a:ea typeface="ＭＳ ゴシック" panose="020B0609070205080204" pitchFamily="49" charset="-128"/>
          </a:endParaRPr>
        </a:p>
        <a:p xmlns:a="http://schemas.openxmlformats.org/drawingml/2006/main">
          <a:pPr algn="ctr"/>
          <a:r>
            <a:rPr lang="ja-JP" altLang="en-US" sz="1400" dirty="0">
              <a:solidFill>
                <a:schemeClr val="tx1"/>
              </a:solidFill>
              <a:latin typeface="ＭＳ ゴシック" panose="020B0609070205080204" pitchFamily="49" charset="-128"/>
              <a:ea typeface="ＭＳ ゴシック" panose="020B0609070205080204" pitchFamily="49" charset="-128"/>
            </a:rPr>
            <a:t>の</a:t>
          </a:r>
          <a:r>
            <a:rPr lang="ja-JP" altLang="en-US" sz="1400" u="none" dirty="0" smtClean="0">
              <a:solidFill>
                <a:schemeClr val="tx1"/>
              </a:solidFill>
              <a:latin typeface="ＭＳ ゴシック" panose="020B0609070205080204" pitchFamily="49" charset="-128"/>
              <a:ea typeface="ＭＳ ゴシック" panose="020B0609070205080204" pitchFamily="49" charset="-128"/>
            </a:rPr>
            <a:t>可能性</a:t>
          </a:r>
          <a:endParaRPr lang="ja-JP" sz="1400" u="none" dirty="0">
            <a:solidFill>
              <a:schemeClr val="tx1"/>
            </a:solidFill>
            <a:latin typeface="ＭＳ ゴシック" panose="020B0609070205080204" pitchFamily="49" charset="-128"/>
            <a:ea typeface="ＭＳ ゴシック" panose="020B0609070205080204" pitchFamily="49"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26" tIns="45713" rIns="91426" bIns="45713" rtlCol="0"/>
          <a:lstStyle>
            <a:lvl1pPr algn="r">
              <a:defRPr sz="1200"/>
            </a:lvl1pPr>
          </a:lstStyle>
          <a:p>
            <a:fld id="{BEDE9074-3B21-40BA-B91E-2C36338ADBD1}" type="datetimeFigureOut">
              <a:rPr kumimoji="1" lang="ja-JP" altLang="en-US" smtClean="0"/>
              <a:t>2018/11/26</a:t>
            </a:fld>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26" tIns="45713" rIns="91426"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6" tIns="45713" rIns="91426" bIns="45713" rtlCol="0" anchor="b"/>
          <a:lstStyle>
            <a:lvl1pPr algn="r">
              <a:defRPr sz="1200"/>
            </a:lvl1pPr>
          </a:lstStyle>
          <a:p>
            <a:fld id="{5A594A9C-D405-4B0C-8C64-FB223060CDE3}" type="slidenum">
              <a:rPr kumimoji="1" lang="ja-JP" altLang="en-US" smtClean="0"/>
              <a:t>‹#›</a:t>
            </a:fld>
            <a:endParaRPr kumimoji="1" lang="ja-JP" altLang="en-US"/>
          </a:p>
        </p:txBody>
      </p:sp>
    </p:spTree>
    <p:extLst>
      <p:ext uri="{BB962C8B-B14F-4D97-AF65-F5344CB8AC3E}">
        <p14:creationId xmlns:p14="http://schemas.microsoft.com/office/powerpoint/2010/main" val="26827513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370" tIns="45685" rIns="91370"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370" tIns="45685" rIns="91370" bIns="45685" rtlCol="0"/>
          <a:lstStyle>
            <a:lvl1pPr algn="r">
              <a:defRPr sz="1200"/>
            </a:lvl1pPr>
          </a:lstStyle>
          <a:p>
            <a:fld id="{F1BDBCFE-BAF4-483C-B4CF-B3177F79409E}" type="datetimeFigureOut">
              <a:rPr kumimoji="1" lang="ja-JP" altLang="en-US" smtClean="0"/>
              <a:t>2018/11/26</a:t>
            </a:fld>
            <a:endParaRPr kumimoji="1" lang="ja-JP" altLang="en-US"/>
          </a:p>
        </p:txBody>
      </p:sp>
      <p:sp>
        <p:nvSpPr>
          <p:cNvPr id="4" name="スライド イメージ プレースホルダー 3"/>
          <p:cNvSpPr>
            <a:spLocks noGrp="1" noRot="1" noChangeAspect="1"/>
          </p:cNvSpPr>
          <p:nvPr>
            <p:ph type="sldImg" idx="2"/>
          </p:nvPr>
        </p:nvSpPr>
        <p:spPr>
          <a:xfrm>
            <a:off x="752475" y="739775"/>
            <a:ext cx="5230813" cy="3700463"/>
          </a:xfrm>
          <a:prstGeom prst="rect">
            <a:avLst/>
          </a:prstGeom>
          <a:noFill/>
          <a:ln w="12700">
            <a:solidFill>
              <a:prstClr val="black"/>
            </a:solidFill>
          </a:ln>
        </p:spPr>
        <p:txBody>
          <a:bodyPr vert="horz" lIns="91370" tIns="45685" rIns="91370" bIns="45685" rtlCol="0" anchor="ctr"/>
          <a:lstStyle/>
          <a:p>
            <a:endParaRPr lang="ja-JP" altLang="en-US"/>
          </a:p>
        </p:txBody>
      </p:sp>
      <p:sp>
        <p:nvSpPr>
          <p:cNvPr id="5" name="ノート プレースホルダー 4"/>
          <p:cNvSpPr>
            <a:spLocks noGrp="1"/>
          </p:cNvSpPr>
          <p:nvPr>
            <p:ph type="body" sz="quarter" idx="3"/>
          </p:nvPr>
        </p:nvSpPr>
        <p:spPr>
          <a:xfrm>
            <a:off x="673577" y="4686504"/>
            <a:ext cx="5388610" cy="4439841"/>
          </a:xfrm>
          <a:prstGeom prst="rect">
            <a:avLst/>
          </a:prstGeom>
        </p:spPr>
        <p:txBody>
          <a:bodyPr vert="horz" lIns="91370" tIns="45685" rIns="91370" bIns="456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370" tIns="45685" rIns="91370"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370" tIns="45685" rIns="91370" bIns="45685" rtlCol="0" anchor="b"/>
          <a:lstStyle>
            <a:lvl1pPr algn="r">
              <a:defRPr sz="1200"/>
            </a:lvl1pPr>
          </a:lstStyle>
          <a:p>
            <a:fld id="{87DE714A-68D7-453A-8DEE-0EA90F755E5C}" type="slidenum">
              <a:rPr kumimoji="1" lang="ja-JP" altLang="en-US" smtClean="0"/>
              <a:t>‹#›</a:t>
            </a:fld>
            <a:endParaRPr kumimoji="1" lang="ja-JP" altLang="en-US"/>
          </a:p>
        </p:txBody>
      </p:sp>
    </p:spTree>
    <p:extLst>
      <p:ext uri="{BB962C8B-B14F-4D97-AF65-F5344CB8AC3E}">
        <p14:creationId xmlns:p14="http://schemas.microsoft.com/office/powerpoint/2010/main" val="3487780941"/>
      </p:ext>
    </p:extLst>
  </p:cSld>
  <p:clrMap bg1="lt1" tx1="dk1" bg2="lt2" tx2="dk2" accent1="accent1" accent2="accent2" accent3="accent3" accent4="accent4" accent5="accent5" accent6="accent6" hlink="hlink" folHlink="folHlink"/>
  <p:hf sldNum="0" hdr="0" ftr="0" dt="0"/>
  <p:notesStyle>
    <a:lvl1pPr marL="0" algn="l" defTabSz="1041698" rtl="0" eaLnBrk="1" latinLnBrk="0" hangingPunct="1">
      <a:defRPr kumimoji="1" sz="1400" kern="1200">
        <a:solidFill>
          <a:schemeClr val="tx1"/>
        </a:solidFill>
        <a:latin typeface="+mn-lt"/>
        <a:ea typeface="+mn-ea"/>
        <a:cs typeface="+mn-cs"/>
      </a:defRPr>
    </a:lvl1pPr>
    <a:lvl2pPr marL="520848" algn="l" defTabSz="1041698" rtl="0" eaLnBrk="1" latinLnBrk="0" hangingPunct="1">
      <a:defRPr kumimoji="1" sz="1400" kern="1200">
        <a:solidFill>
          <a:schemeClr val="tx1"/>
        </a:solidFill>
        <a:latin typeface="+mn-lt"/>
        <a:ea typeface="+mn-ea"/>
        <a:cs typeface="+mn-cs"/>
      </a:defRPr>
    </a:lvl2pPr>
    <a:lvl3pPr marL="1041698" algn="l" defTabSz="1041698" rtl="0" eaLnBrk="1" latinLnBrk="0" hangingPunct="1">
      <a:defRPr kumimoji="1" sz="1400" kern="1200">
        <a:solidFill>
          <a:schemeClr val="tx1"/>
        </a:solidFill>
        <a:latin typeface="+mn-lt"/>
        <a:ea typeface="+mn-ea"/>
        <a:cs typeface="+mn-cs"/>
      </a:defRPr>
    </a:lvl3pPr>
    <a:lvl4pPr marL="1562546" algn="l" defTabSz="1041698" rtl="0" eaLnBrk="1" latinLnBrk="0" hangingPunct="1">
      <a:defRPr kumimoji="1" sz="1400" kern="1200">
        <a:solidFill>
          <a:schemeClr val="tx1"/>
        </a:solidFill>
        <a:latin typeface="+mn-lt"/>
        <a:ea typeface="+mn-ea"/>
        <a:cs typeface="+mn-cs"/>
      </a:defRPr>
    </a:lvl4pPr>
    <a:lvl5pPr marL="2083391" algn="l" defTabSz="1041698" rtl="0" eaLnBrk="1" latinLnBrk="0" hangingPunct="1">
      <a:defRPr kumimoji="1" sz="1400" kern="1200">
        <a:solidFill>
          <a:schemeClr val="tx1"/>
        </a:solidFill>
        <a:latin typeface="+mn-lt"/>
        <a:ea typeface="+mn-ea"/>
        <a:cs typeface="+mn-cs"/>
      </a:defRPr>
    </a:lvl5pPr>
    <a:lvl6pPr marL="2604240" algn="l" defTabSz="1041698" rtl="0" eaLnBrk="1" latinLnBrk="0" hangingPunct="1">
      <a:defRPr kumimoji="1" sz="1400" kern="1200">
        <a:solidFill>
          <a:schemeClr val="tx1"/>
        </a:solidFill>
        <a:latin typeface="+mn-lt"/>
        <a:ea typeface="+mn-ea"/>
        <a:cs typeface="+mn-cs"/>
      </a:defRPr>
    </a:lvl6pPr>
    <a:lvl7pPr marL="3125087" algn="l" defTabSz="1041698" rtl="0" eaLnBrk="1" latinLnBrk="0" hangingPunct="1">
      <a:defRPr kumimoji="1" sz="1400" kern="1200">
        <a:solidFill>
          <a:schemeClr val="tx1"/>
        </a:solidFill>
        <a:latin typeface="+mn-lt"/>
        <a:ea typeface="+mn-ea"/>
        <a:cs typeface="+mn-cs"/>
      </a:defRPr>
    </a:lvl7pPr>
    <a:lvl8pPr marL="3645935" algn="l" defTabSz="1041698" rtl="0" eaLnBrk="1" latinLnBrk="0" hangingPunct="1">
      <a:defRPr kumimoji="1" sz="1400" kern="1200">
        <a:solidFill>
          <a:schemeClr val="tx1"/>
        </a:solidFill>
        <a:latin typeface="+mn-lt"/>
        <a:ea typeface="+mn-ea"/>
        <a:cs typeface="+mn-cs"/>
      </a:defRPr>
    </a:lvl8pPr>
    <a:lvl9pPr marL="4166785" algn="l" defTabSz="1041698"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5547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554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554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88561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4"/>
            <a:ext cx="908939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1" y="4284716"/>
            <a:ext cx="7485380" cy="1932323"/>
          </a:xfrm>
        </p:spPr>
        <p:txBody>
          <a:bodyPr/>
          <a:lstStyle>
            <a:lvl1pPr marL="0" indent="0" algn="ctr">
              <a:buNone/>
              <a:defRPr>
                <a:solidFill>
                  <a:schemeClr val="tx1">
                    <a:tint val="75000"/>
                  </a:schemeClr>
                </a:solidFill>
              </a:defRPr>
            </a:lvl1pPr>
            <a:lvl2pPr marL="497982" indent="0" algn="ctr">
              <a:buNone/>
              <a:defRPr>
                <a:solidFill>
                  <a:schemeClr val="tx1">
                    <a:tint val="75000"/>
                  </a:schemeClr>
                </a:solidFill>
              </a:defRPr>
            </a:lvl2pPr>
            <a:lvl3pPr marL="995964" indent="0" algn="ctr">
              <a:buNone/>
              <a:defRPr>
                <a:solidFill>
                  <a:schemeClr val="tx1">
                    <a:tint val="75000"/>
                  </a:schemeClr>
                </a:solidFill>
              </a:defRPr>
            </a:lvl3pPr>
            <a:lvl4pPr marL="1493947" indent="0" algn="ctr">
              <a:buNone/>
              <a:defRPr>
                <a:solidFill>
                  <a:schemeClr val="tx1">
                    <a:tint val="75000"/>
                  </a:schemeClr>
                </a:solidFill>
              </a:defRPr>
            </a:lvl4pPr>
            <a:lvl5pPr marL="1991929" indent="0" algn="ctr">
              <a:buNone/>
              <a:defRPr>
                <a:solidFill>
                  <a:schemeClr val="tx1">
                    <a:tint val="75000"/>
                  </a:schemeClr>
                </a:solidFill>
              </a:defRPr>
            </a:lvl5pPr>
            <a:lvl6pPr marL="2489911" indent="0" algn="ctr">
              <a:buNone/>
              <a:defRPr>
                <a:solidFill>
                  <a:schemeClr val="tx1">
                    <a:tint val="75000"/>
                  </a:schemeClr>
                </a:solidFill>
              </a:defRPr>
            </a:lvl6pPr>
            <a:lvl7pPr marL="2987893" indent="0" algn="ctr">
              <a:buNone/>
              <a:defRPr>
                <a:solidFill>
                  <a:schemeClr val="tx1">
                    <a:tint val="75000"/>
                  </a:schemeClr>
                </a:solidFill>
              </a:defRPr>
            </a:lvl7pPr>
            <a:lvl8pPr marL="3485876" indent="0" algn="ctr">
              <a:buNone/>
              <a:defRPr>
                <a:solidFill>
                  <a:schemeClr val="tx1">
                    <a:tint val="75000"/>
                  </a:schemeClr>
                </a:solidFill>
              </a:defRPr>
            </a:lvl8pPr>
            <a:lvl9pPr marL="398385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584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055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3"/>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0" y="302803"/>
            <a:ext cx="7039822"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8863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297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3"/>
            <a:ext cx="9089390" cy="1501751"/>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982" indent="0">
              <a:buNone/>
              <a:defRPr sz="2000">
                <a:solidFill>
                  <a:schemeClr val="tx1">
                    <a:tint val="75000"/>
                  </a:schemeClr>
                </a:solidFill>
              </a:defRPr>
            </a:lvl2pPr>
            <a:lvl3pPr marL="995964" indent="0">
              <a:buNone/>
              <a:defRPr sz="1700">
                <a:solidFill>
                  <a:schemeClr val="tx1">
                    <a:tint val="75000"/>
                  </a:schemeClr>
                </a:solidFill>
              </a:defRPr>
            </a:lvl3pPr>
            <a:lvl4pPr marL="1493947" indent="0">
              <a:buNone/>
              <a:defRPr sz="1500">
                <a:solidFill>
                  <a:schemeClr val="tx1">
                    <a:tint val="75000"/>
                  </a:schemeClr>
                </a:solidFill>
              </a:defRPr>
            </a:lvl4pPr>
            <a:lvl5pPr marL="1991929" indent="0">
              <a:buNone/>
              <a:defRPr sz="1500">
                <a:solidFill>
                  <a:schemeClr val="tx1">
                    <a:tint val="75000"/>
                  </a:schemeClr>
                </a:solidFill>
              </a:defRPr>
            </a:lvl5pPr>
            <a:lvl6pPr marL="2489911" indent="0">
              <a:buNone/>
              <a:defRPr sz="1500">
                <a:solidFill>
                  <a:schemeClr val="tx1">
                    <a:tint val="75000"/>
                  </a:schemeClr>
                </a:solidFill>
              </a:defRPr>
            </a:lvl6pPr>
            <a:lvl7pPr marL="2987893" indent="0">
              <a:buNone/>
              <a:defRPr sz="1500">
                <a:solidFill>
                  <a:schemeClr val="tx1">
                    <a:tint val="75000"/>
                  </a:schemeClr>
                </a:solidFill>
              </a:defRPr>
            </a:lvl7pPr>
            <a:lvl8pPr marL="3485876" indent="0">
              <a:buNone/>
              <a:defRPr sz="1500">
                <a:solidFill>
                  <a:schemeClr val="tx1">
                    <a:tint val="75000"/>
                  </a:schemeClr>
                </a:solidFill>
              </a:defRPr>
            </a:lvl8pPr>
            <a:lvl9pPr marL="3983858"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46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70" y="1764296"/>
            <a:ext cx="4722919"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12" y="1764296"/>
            <a:ext cx="4722919"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497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600" b="1"/>
            </a:lvl1pPr>
            <a:lvl2pPr marL="497982" indent="0">
              <a:buNone/>
              <a:defRPr sz="2200" b="1"/>
            </a:lvl2pPr>
            <a:lvl3pPr marL="995964" indent="0">
              <a:buNone/>
              <a:defRPr sz="2000" b="1"/>
            </a:lvl3pPr>
            <a:lvl4pPr marL="1493947" indent="0">
              <a:buNone/>
              <a:defRPr sz="1700" b="1"/>
            </a:lvl4pPr>
            <a:lvl5pPr marL="1991929" indent="0">
              <a:buNone/>
              <a:defRPr sz="1700" b="1"/>
            </a:lvl5pPr>
            <a:lvl6pPr marL="2489911" indent="0">
              <a:buNone/>
              <a:defRPr sz="1700" b="1"/>
            </a:lvl6pPr>
            <a:lvl7pPr marL="2987893" indent="0">
              <a:buNone/>
              <a:defRPr sz="1700" b="1"/>
            </a:lvl7pPr>
            <a:lvl8pPr marL="3485876" indent="0">
              <a:buNone/>
              <a:defRPr sz="1700" b="1"/>
            </a:lvl8pPr>
            <a:lvl9pPr marL="3983858"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1692533"/>
            <a:ext cx="4726632" cy="705367"/>
          </a:xfrm>
        </p:spPr>
        <p:txBody>
          <a:bodyPr anchor="b"/>
          <a:lstStyle>
            <a:lvl1pPr marL="0" indent="0">
              <a:buNone/>
              <a:defRPr sz="2600" b="1"/>
            </a:lvl1pPr>
            <a:lvl2pPr marL="497982" indent="0">
              <a:buNone/>
              <a:defRPr sz="2200" b="1"/>
            </a:lvl2pPr>
            <a:lvl3pPr marL="995964" indent="0">
              <a:buNone/>
              <a:defRPr sz="2000" b="1"/>
            </a:lvl3pPr>
            <a:lvl4pPr marL="1493947" indent="0">
              <a:buNone/>
              <a:defRPr sz="1700" b="1"/>
            </a:lvl4pPr>
            <a:lvl5pPr marL="1991929" indent="0">
              <a:buNone/>
              <a:defRPr sz="1700" b="1"/>
            </a:lvl5pPr>
            <a:lvl6pPr marL="2489911" indent="0">
              <a:buNone/>
              <a:defRPr sz="1700" b="1"/>
            </a:lvl6pPr>
            <a:lvl7pPr marL="2987893" indent="0">
              <a:buNone/>
              <a:defRPr sz="1700" b="1"/>
            </a:lvl7pPr>
            <a:lvl8pPr marL="3485876" indent="0">
              <a:buNone/>
              <a:defRPr sz="1700" b="1"/>
            </a:lvl8pPr>
            <a:lvl9pPr marL="3983858"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293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144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0714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3" y="301052"/>
            <a:ext cx="5977908"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1" y="1582266"/>
            <a:ext cx="3518055" cy="5172114"/>
          </a:xfrm>
        </p:spPr>
        <p:txBody>
          <a:bodyPr/>
          <a:lstStyle>
            <a:lvl1pPr marL="0" indent="0">
              <a:buNone/>
              <a:defRPr sz="1500"/>
            </a:lvl1pPr>
            <a:lvl2pPr marL="497982" indent="0">
              <a:buNone/>
              <a:defRPr sz="1300"/>
            </a:lvl2pPr>
            <a:lvl3pPr marL="995964" indent="0">
              <a:buNone/>
              <a:defRPr sz="1100"/>
            </a:lvl3pPr>
            <a:lvl4pPr marL="1493947" indent="0">
              <a:buNone/>
              <a:defRPr sz="1000"/>
            </a:lvl4pPr>
            <a:lvl5pPr marL="1991929" indent="0">
              <a:buNone/>
              <a:defRPr sz="1000"/>
            </a:lvl5pPr>
            <a:lvl6pPr marL="2489911" indent="0">
              <a:buNone/>
              <a:defRPr sz="1000"/>
            </a:lvl6pPr>
            <a:lvl7pPr marL="2987893" indent="0">
              <a:buNone/>
              <a:defRPr sz="1000"/>
            </a:lvl7pPr>
            <a:lvl8pPr marL="3485876" indent="0">
              <a:buNone/>
              <a:defRPr sz="1000"/>
            </a:lvl8pPr>
            <a:lvl9pPr marL="398385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7720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5292884"/>
            <a:ext cx="6416040" cy="62485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2" y="675613"/>
            <a:ext cx="6416040" cy="4536758"/>
          </a:xfrm>
        </p:spPr>
        <p:txBody>
          <a:bodyPr/>
          <a:lstStyle>
            <a:lvl1pPr marL="0" indent="0">
              <a:buNone/>
              <a:defRPr sz="3500"/>
            </a:lvl1pPr>
            <a:lvl2pPr marL="497982" indent="0">
              <a:buNone/>
              <a:defRPr sz="3000"/>
            </a:lvl2pPr>
            <a:lvl3pPr marL="995964" indent="0">
              <a:buNone/>
              <a:defRPr sz="2600"/>
            </a:lvl3pPr>
            <a:lvl4pPr marL="1493947" indent="0">
              <a:buNone/>
              <a:defRPr sz="2200"/>
            </a:lvl4pPr>
            <a:lvl5pPr marL="1991929" indent="0">
              <a:buNone/>
              <a:defRPr sz="2200"/>
            </a:lvl5pPr>
            <a:lvl6pPr marL="2489911" indent="0">
              <a:buNone/>
              <a:defRPr sz="2200"/>
            </a:lvl6pPr>
            <a:lvl7pPr marL="2987893" indent="0">
              <a:buNone/>
              <a:defRPr sz="2200"/>
            </a:lvl7pPr>
            <a:lvl8pPr marL="3485876" indent="0">
              <a:buNone/>
              <a:defRPr sz="2200"/>
            </a:lvl8pPr>
            <a:lvl9pPr marL="3983858" indent="0">
              <a:buNone/>
              <a:defRPr sz="2200"/>
            </a:lvl9pPr>
          </a:lstStyle>
          <a:p>
            <a:endParaRPr kumimoji="1" lang="ja-JP" altLang="en-US"/>
          </a:p>
        </p:txBody>
      </p:sp>
      <p:sp>
        <p:nvSpPr>
          <p:cNvPr id="4" name="テキスト プレースホルダー 3"/>
          <p:cNvSpPr>
            <a:spLocks noGrp="1"/>
          </p:cNvSpPr>
          <p:nvPr>
            <p:ph type="body" sz="half" idx="2"/>
          </p:nvPr>
        </p:nvSpPr>
        <p:spPr>
          <a:xfrm>
            <a:off x="2095982" y="5917739"/>
            <a:ext cx="6416040" cy="887398"/>
          </a:xfrm>
        </p:spPr>
        <p:txBody>
          <a:bodyPr/>
          <a:lstStyle>
            <a:lvl1pPr marL="0" indent="0">
              <a:buNone/>
              <a:defRPr sz="1500"/>
            </a:lvl1pPr>
            <a:lvl2pPr marL="497982" indent="0">
              <a:buNone/>
              <a:defRPr sz="1300"/>
            </a:lvl2pPr>
            <a:lvl3pPr marL="995964" indent="0">
              <a:buNone/>
              <a:defRPr sz="1100"/>
            </a:lvl3pPr>
            <a:lvl4pPr marL="1493947" indent="0">
              <a:buNone/>
              <a:defRPr sz="1000"/>
            </a:lvl4pPr>
            <a:lvl5pPr marL="1991929" indent="0">
              <a:buNone/>
              <a:defRPr sz="1000"/>
            </a:lvl5pPr>
            <a:lvl6pPr marL="2489911" indent="0">
              <a:buNone/>
              <a:defRPr sz="1000"/>
            </a:lvl6pPr>
            <a:lvl7pPr marL="2987893" indent="0">
              <a:buNone/>
              <a:defRPr sz="1000"/>
            </a:lvl7pPr>
            <a:lvl8pPr marL="3485876" indent="0">
              <a:buNone/>
              <a:defRPr sz="1000"/>
            </a:lvl8pPr>
            <a:lvl9pPr marL="398385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894A61-48B9-400D-8AA9-415FAE0A117D}" type="datetimeFigureOut">
              <a:rPr lang="ja-JP" altLang="en-US" smtClean="0">
                <a:solidFill>
                  <a:prstClr val="black">
                    <a:tint val="75000"/>
                  </a:prstClr>
                </a:solidFill>
              </a:rPr>
              <a:pPr/>
              <a:t>2018/11/26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266C23D-6E4B-43FC-A0D7-706D321D7C5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470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99596" tIns="49798" rIns="99596" bIns="4979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764296"/>
            <a:ext cx="9624060" cy="4990084"/>
          </a:xfrm>
          <a:prstGeom prst="rect">
            <a:avLst/>
          </a:prstGeom>
        </p:spPr>
        <p:txBody>
          <a:bodyPr vert="horz" lIns="99596" tIns="49798" rIns="99596" bIns="4979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7008172"/>
            <a:ext cx="2495127" cy="402567"/>
          </a:xfrm>
          <a:prstGeom prst="rect">
            <a:avLst/>
          </a:prstGeom>
        </p:spPr>
        <p:txBody>
          <a:bodyPr vert="horz" lIns="99596" tIns="49798" rIns="99596" bIns="49798" rtlCol="0" anchor="ctr"/>
          <a:lstStyle>
            <a:lvl1pPr algn="l">
              <a:defRPr sz="1300">
                <a:solidFill>
                  <a:schemeClr val="tx1">
                    <a:tint val="75000"/>
                  </a:schemeClr>
                </a:solidFill>
              </a:defRPr>
            </a:lvl1pPr>
          </a:lstStyle>
          <a:p>
            <a:pPr defTabSz="914400"/>
            <a:fld id="{AB894A61-48B9-400D-8AA9-415FAE0A117D}" type="datetimeFigureOut">
              <a:rPr lang="ja-JP" altLang="en-US" smtClean="0">
                <a:solidFill>
                  <a:prstClr val="black">
                    <a:tint val="75000"/>
                  </a:prstClr>
                </a:solidFill>
              </a:rPr>
              <a:pPr defTabSz="914400"/>
              <a:t>2018/11/26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53579" y="7008172"/>
            <a:ext cx="3386243" cy="402567"/>
          </a:xfrm>
          <a:prstGeom prst="rect">
            <a:avLst/>
          </a:prstGeom>
        </p:spPr>
        <p:txBody>
          <a:bodyPr vert="horz" lIns="99596" tIns="49798" rIns="99596" bIns="49798" rtlCol="0" anchor="ctr"/>
          <a:lstStyle>
            <a:lvl1pPr algn="ctr">
              <a:defRPr sz="13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663604" y="7008172"/>
            <a:ext cx="2495127" cy="402567"/>
          </a:xfrm>
          <a:prstGeom prst="rect">
            <a:avLst/>
          </a:prstGeom>
        </p:spPr>
        <p:txBody>
          <a:bodyPr vert="horz" lIns="99596" tIns="49798" rIns="99596" bIns="49798" rtlCol="0" anchor="ctr"/>
          <a:lstStyle>
            <a:lvl1pPr algn="r">
              <a:defRPr sz="1300">
                <a:solidFill>
                  <a:schemeClr val="tx1">
                    <a:tint val="75000"/>
                  </a:schemeClr>
                </a:solidFill>
              </a:defRPr>
            </a:lvl1pPr>
          </a:lstStyle>
          <a:p>
            <a:pPr defTabSz="914400"/>
            <a:fld id="{B266C23D-6E4B-43FC-A0D7-706D321D7C5E}"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66869183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95964" rtl="0" eaLnBrk="1" latinLnBrk="0" hangingPunct="1">
        <a:spcBef>
          <a:spcPct val="0"/>
        </a:spcBef>
        <a:buNone/>
        <a:defRPr kumimoji="1" sz="4800" kern="1200">
          <a:solidFill>
            <a:schemeClr val="tx1"/>
          </a:solidFill>
          <a:latin typeface="+mj-lt"/>
          <a:ea typeface="+mj-ea"/>
          <a:cs typeface="+mj-cs"/>
        </a:defRPr>
      </a:lvl1pPr>
    </p:titleStyle>
    <p:bodyStyle>
      <a:lvl1pPr marL="373487" indent="-373487" algn="l" defTabSz="995964"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9221" indent="-311239" algn="l" defTabSz="995964"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956" indent="-248991" algn="l" defTabSz="995964"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938"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920"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902"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6885"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4867"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2849" indent="-248991" algn="l" defTabSz="995964"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964" rtl="0" eaLnBrk="1" latinLnBrk="0" hangingPunct="1">
        <a:defRPr kumimoji="1" sz="2000" kern="1200">
          <a:solidFill>
            <a:schemeClr val="tx1"/>
          </a:solidFill>
          <a:latin typeface="+mn-lt"/>
          <a:ea typeface="+mn-ea"/>
          <a:cs typeface="+mn-cs"/>
        </a:defRPr>
      </a:lvl1pPr>
      <a:lvl2pPr marL="497982" algn="l" defTabSz="995964" rtl="0" eaLnBrk="1" latinLnBrk="0" hangingPunct="1">
        <a:defRPr kumimoji="1" sz="2000" kern="1200">
          <a:solidFill>
            <a:schemeClr val="tx1"/>
          </a:solidFill>
          <a:latin typeface="+mn-lt"/>
          <a:ea typeface="+mn-ea"/>
          <a:cs typeface="+mn-cs"/>
        </a:defRPr>
      </a:lvl2pPr>
      <a:lvl3pPr marL="995964" algn="l" defTabSz="995964" rtl="0" eaLnBrk="1" latinLnBrk="0" hangingPunct="1">
        <a:defRPr kumimoji="1" sz="2000" kern="1200">
          <a:solidFill>
            <a:schemeClr val="tx1"/>
          </a:solidFill>
          <a:latin typeface="+mn-lt"/>
          <a:ea typeface="+mn-ea"/>
          <a:cs typeface="+mn-cs"/>
        </a:defRPr>
      </a:lvl3pPr>
      <a:lvl4pPr marL="1493947" algn="l" defTabSz="995964" rtl="0" eaLnBrk="1" latinLnBrk="0" hangingPunct="1">
        <a:defRPr kumimoji="1" sz="2000" kern="1200">
          <a:solidFill>
            <a:schemeClr val="tx1"/>
          </a:solidFill>
          <a:latin typeface="+mn-lt"/>
          <a:ea typeface="+mn-ea"/>
          <a:cs typeface="+mn-cs"/>
        </a:defRPr>
      </a:lvl4pPr>
      <a:lvl5pPr marL="1991929" algn="l" defTabSz="995964" rtl="0" eaLnBrk="1" latinLnBrk="0" hangingPunct="1">
        <a:defRPr kumimoji="1" sz="2000" kern="1200">
          <a:solidFill>
            <a:schemeClr val="tx1"/>
          </a:solidFill>
          <a:latin typeface="+mn-lt"/>
          <a:ea typeface="+mn-ea"/>
          <a:cs typeface="+mn-cs"/>
        </a:defRPr>
      </a:lvl5pPr>
      <a:lvl6pPr marL="2489911" algn="l" defTabSz="995964" rtl="0" eaLnBrk="1" latinLnBrk="0" hangingPunct="1">
        <a:defRPr kumimoji="1" sz="2000" kern="1200">
          <a:solidFill>
            <a:schemeClr val="tx1"/>
          </a:solidFill>
          <a:latin typeface="+mn-lt"/>
          <a:ea typeface="+mn-ea"/>
          <a:cs typeface="+mn-cs"/>
        </a:defRPr>
      </a:lvl6pPr>
      <a:lvl7pPr marL="2987893" algn="l" defTabSz="995964" rtl="0" eaLnBrk="1" latinLnBrk="0" hangingPunct="1">
        <a:defRPr kumimoji="1" sz="2000" kern="1200">
          <a:solidFill>
            <a:schemeClr val="tx1"/>
          </a:solidFill>
          <a:latin typeface="+mn-lt"/>
          <a:ea typeface="+mn-ea"/>
          <a:cs typeface="+mn-cs"/>
        </a:defRPr>
      </a:lvl7pPr>
      <a:lvl8pPr marL="3485876" algn="l" defTabSz="995964" rtl="0" eaLnBrk="1" latinLnBrk="0" hangingPunct="1">
        <a:defRPr kumimoji="1" sz="2000" kern="1200">
          <a:solidFill>
            <a:schemeClr val="tx1"/>
          </a:solidFill>
          <a:latin typeface="+mn-lt"/>
          <a:ea typeface="+mn-ea"/>
          <a:cs typeface="+mn-cs"/>
        </a:defRPr>
      </a:lvl8pPr>
      <a:lvl9pPr marL="3983858" algn="l" defTabSz="99596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272095" y="9711"/>
            <a:ext cx="1464006" cy="513808"/>
          </a:xfrm>
          <a:prstGeom prst="rect">
            <a:avLst/>
          </a:prstGeom>
          <a:noFill/>
        </p:spPr>
        <p:txBody>
          <a:bodyPr wrap="none" lIns="104282" tIns="52141" rIns="104282" bIns="52141" rtlCol="0">
            <a:spAutoFit/>
          </a:bodyPr>
          <a:lstStyle/>
          <a:p>
            <a:pPr algn="r"/>
            <a:r>
              <a:rPr lang="ja-JP" altLang="en-US" sz="1300" dirty="0">
                <a:solidFill>
                  <a:schemeClr val="bg1"/>
                </a:solidFill>
              </a:rPr>
              <a:t>平成</a:t>
            </a:r>
            <a:r>
              <a:rPr lang="en-US" altLang="ja-JP" sz="1300" dirty="0">
                <a:solidFill>
                  <a:schemeClr val="bg1"/>
                </a:solidFill>
              </a:rPr>
              <a:t>29</a:t>
            </a:r>
            <a:r>
              <a:rPr lang="ja-JP" altLang="en-US" sz="1300" dirty="0">
                <a:solidFill>
                  <a:schemeClr val="bg1"/>
                </a:solidFill>
              </a:rPr>
              <a:t>年</a:t>
            </a:r>
            <a:r>
              <a:rPr lang="en-US" altLang="ja-JP" sz="1300" dirty="0">
                <a:solidFill>
                  <a:schemeClr val="bg1"/>
                </a:solidFill>
              </a:rPr>
              <a:t>3</a:t>
            </a:r>
            <a:r>
              <a:rPr lang="ja-JP" altLang="en-US" sz="1300" dirty="0">
                <a:solidFill>
                  <a:schemeClr val="bg1"/>
                </a:solidFill>
              </a:rPr>
              <a:t>月</a:t>
            </a:r>
            <a:r>
              <a:rPr lang="en-US" altLang="ja-JP" sz="1300" dirty="0">
                <a:solidFill>
                  <a:schemeClr val="bg1"/>
                </a:solidFill>
              </a:rPr>
              <a:t>30</a:t>
            </a:r>
            <a:r>
              <a:rPr lang="ja-JP" altLang="en-US" sz="1300" dirty="0">
                <a:solidFill>
                  <a:schemeClr val="bg1"/>
                </a:solidFill>
              </a:rPr>
              <a:t>日</a:t>
            </a:r>
            <a:endParaRPr lang="en-US" altLang="ja-JP" sz="1300" dirty="0">
              <a:solidFill>
                <a:schemeClr val="bg1"/>
              </a:solidFill>
            </a:endParaRPr>
          </a:p>
          <a:p>
            <a:pPr algn="r"/>
            <a:r>
              <a:rPr lang="ja-JP" altLang="en-US" sz="1300" dirty="0">
                <a:solidFill>
                  <a:schemeClr val="bg1"/>
                </a:solidFill>
              </a:rPr>
              <a:t>外務省</a:t>
            </a:r>
          </a:p>
        </p:txBody>
      </p:sp>
      <p:sp>
        <p:nvSpPr>
          <p:cNvPr id="11" name="タイトル 3"/>
          <p:cNvSpPr txBox="1">
            <a:spLocks/>
          </p:cNvSpPr>
          <p:nvPr/>
        </p:nvSpPr>
        <p:spPr>
          <a:xfrm>
            <a:off x="19500" y="9711"/>
            <a:ext cx="10693400" cy="458926"/>
          </a:xfrm>
          <a:prstGeom prst="rect">
            <a:avLst/>
          </a:prstGeom>
          <a:solidFill>
            <a:srgbClr val="00008C"/>
          </a:solidFill>
          <a:ln w="25402">
            <a:solidFill>
              <a:srgbClr val="00008C"/>
            </a:solidFill>
            <a:prstDash val="solid"/>
            <a:round/>
          </a:ln>
        </p:spPr>
        <p:txBody>
          <a:bodyPr vert="horz" wrap="none" lIns="99500" tIns="49750" rIns="99500" bIns="49750" rtlCol="0"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a:spcBef>
                <a:spcPts val="0"/>
              </a:spcBef>
            </a:pPr>
            <a:r>
              <a:rPr lang="ja-JP" altLang="en-US" sz="2200" b="1" dirty="0" smtClean="0">
                <a:solidFill>
                  <a:srgbClr val="FFFFFF"/>
                </a:solidFill>
                <a:latin typeface="Arial" pitchFamily="34"/>
                <a:ea typeface="ＭＳ Ｐゴシック" pitchFamily="50"/>
              </a:rPr>
              <a:t>ＥＵ離脱協定案について①</a:t>
            </a:r>
            <a:endParaRPr lang="ja-JP" altLang="en-US" sz="2200" b="1" dirty="0">
              <a:solidFill>
                <a:srgbClr val="FFFFFF"/>
              </a:solidFill>
              <a:latin typeface="Arial" pitchFamily="34"/>
              <a:ea typeface="ＭＳ Ｐゴシック" pitchFamily="50"/>
            </a:endParaRPr>
          </a:p>
        </p:txBody>
      </p:sp>
      <p:sp>
        <p:nvSpPr>
          <p:cNvPr id="9" name="テキスト ボックス 8"/>
          <p:cNvSpPr txBox="1"/>
          <p:nvPr/>
        </p:nvSpPr>
        <p:spPr>
          <a:xfrm>
            <a:off x="90116" y="4180155"/>
            <a:ext cx="10551282" cy="3200876"/>
          </a:xfrm>
          <a:prstGeom prst="rect">
            <a:avLst/>
          </a:prstGeom>
          <a:solidFill>
            <a:schemeClr val="accent1">
              <a:lumMod val="20000"/>
              <a:lumOff val="80000"/>
            </a:schemeClr>
          </a:solidFill>
        </p:spPr>
        <p:txBody>
          <a:bodyPr wrap="square" numCol="2" spcCol="180000" rtlCol="0">
            <a:spAutoFit/>
          </a:bodyPr>
          <a:lstStyle/>
          <a:p>
            <a:r>
              <a:rPr lang="ja-JP" altLang="ja-JP" sz="1800" b="1" dirty="0"/>
              <a:t>前文</a:t>
            </a:r>
          </a:p>
          <a:p>
            <a:r>
              <a:rPr lang="ja-JP" altLang="ja-JP" sz="1800" b="1" dirty="0"/>
              <a:t>第１部：</a:t>
            </a:r>
            <a:r>
              <a:rPr lang="ja-JP" altLang="ja-JP" sz="1800" b="1" dirty="0" smtClean="0"/>
              <a:t>共通規定【</a:t>
            </a:r>
            <a:r>
              <a:rPr lang="ja-JP" altLang="en-US" sz="1800" b="1" dirty="0" smtClean="0"/>
              <a:t>第</a:t>
            </a:r>
            <a:r>
              <a:rPr lang="ja-JP" altLang="ja-JP" sz="1800" b="1" dirty="0" smtClean="0"/>
              <a:t>１</a:t>
            </a:r>
            <a:r>
              <a:rPr lang="ja-JP" altLang="en-US" sz="1800" b="1" dirty="0" smtClean="0"/>
              <a:t>条</a:t>
            </a:r>
            <a:r>
              <a:rPr lang="ja-JP" altLang="en-US" sz="1800" b="1" dirty="0"/>
              <a:t>－</a:t>
            </a:r>
            <a:r>
              <a:rPr lang="ja-JP" altLang="en-US" sz="1800" b="1" dirty="0" smtClean="0"/>
              <a:t>第</a:t>
            </a:r>
            <a:r>
              <a:rPr lang="ja-JP" altLang="ja-JP" sz="1800" b="1" dirty="0" smtClean="0"/>
              <a:t>８</a:t>
            </a:r>
            <a:r>
              <a:rPr lang="ja-JP" altLang="en-US" sz="1800" b="1" dirty="0" smtClean="0"/>
              <a:t>条</a:t>
            </a:r>
            <a:r>
              <a:rPr lang="ja-JP" altLang="ja-JP" sz="1800" b="1" dirty="0" smtClean="0"/>
              <a:t>】</a:t>
            </a:r>
            <a:endParaRPr lang="en-US" altLang="ja-JP" sz="1800" b="1" dirty="0" smtClean="0"/>
          </a:p>
          <a:p>
            <a:endParaRPr lang="ja-JP" altLang="ja-JP" sz="600" b="1" dirty="0"/>
          </a:p>
          <a:p>
            <a:r>
              <a:rPr lang="ja-JP" altLang="ja-JP" sz="1800" b="1" dirty="0"/>
              <a:t>第２部：市民の</a:t>
            </a:r>
            <a:r>
              <a:rPr lang="ja-JP" altLang="ja-JP" sz="1800" b="1" dirty="0" smtClean="0"/>
              <a:t>権利</a:t>
            </a:r>
            <a:r>
              <a:rPr lang="en-US" altLang="ja-JP" sz="1800" b="1" dirty="0" smtClean="0"/>
              <a:t>【</a:t>
            </a:r>
            <a:r>
              <a:rPr lang="ja-JP" altLang="en-US" sz="1800" b="1" dirty="0"/>
              <a:t>第９条－第３９条</a:t>
            </a:r>
            <a:r>
              <a:rPr lang="en-US" altLang="ja-JP" sz="1800" b="1" dirty="0" smtClean="0"/>
              <a:t>】</a:t>
            </a:r>
          </a:p>
          <a:p>
            <a:pPr marL="95250" lvl="1"/>
            <a:r>
              <a:rPr lang="ja-JP" altLang="en-US" sz="1400" dirty="0" smtClean="0">
                <a:latin typeface="+mj-ea"/>
                <a:ea typeface="+mj-ea"/>
              </a:rPr>
              <a:t>権利</a:t>
            </a:r>
            <a:r>
              <a:rPr lang="ja-JP" altLang="en-US" sz="1400" dirty="0">
                <a:latin typeface="+mj-ea"/>
                <a:ea typeface="+mj-ea"/>
              </a:rPr>
              <a:t>及び</a:t>
            </a:r>
            <a:r>
              <a:rPr lang="ja-JP" altLang="en-US" sz="1400" dirty="0" smtClean="0">
                <a:latin typeface="+mj-ea"/>
                <a:ea typeface="+mj-ea"/>
              </a:rPr>
              <a:t>義務（居住</a:t>
            </a:r>
            <a:r>
              <a:rPr lang="ja-JP" altLang="en-US" sz="1400" dirty="0">
                <a:latin typeface="+mj-ea"/>
                <a:ea typeface="+mj-ea"/>
              </a:rPr>
              <a:t>に関する権利及び居住</a:t>
            </a:r>
            <a:r>
              <a:rPr lang="ja-JP" altLang="en-US" sz="1400" dirty="0" smtClean="0">
                <a:latin typeface="+mj-ea"/>
                <a:ea typeface="+mj-ea"/>
              </a:rPr>
              <a:t>書類，労働者</a:t>
            </a:r>
            <a:r>
              <a:rPr lang="ja-JP" altLang="en-US" sz="1400" dirty="0">
                <a:latin typeface="+mj-ea"/>
                <a:ea typeface="+mj-ea"/>
              </a:rPr>
              <a:t>及び自営業者の</a:t>
            </a:r>
            <a:r>
              <a:rPr lang="ja-JP" altLang="en-US" sz="1400" dirty="0" smtClean="0">
                <a:latin typeface="+mj-ea"/>
                <a:ea typeface="+mj-ea"/>
              </a:rPr>
              <a:t>権利，専門資格）／社会</a:t>
            </a:r>
            <a:r>
              <a:rPr lang="ja-JP" altLang="en-US" sz="1400" dirty="0">
                <a:latin typeface="+mj-ea"/>
                <a:ea typeface="+mj-ea"/>
              </a:rPr>
              <a:t>保障</a:t>
            </a:r>
            <a:r>
              <a:rPr lang="ja-JP" altLang="en-US" sz="1400" dirty="0" smtClean="0">
                <a:latin typeface="+mj-ea"/>
                <a:ea typeface="+mj-ea"/>
              </a:rPr>
              <a:t>制度</a:t>
            </a:r>
            <a:endParaRPr lang="en-US" altLang="ja-JP" sz="1400" dirty="0" smtClean="0">
              <a:latin typeface="+mj-ea"/>
              <a:ea typeface="+mj-ea"/>
            </a:endParaRPr>
          </a:p>
          <a:p>
            <a:pPr marL="95250" lvl="1"/>
            <a:endParaRPr lang="ja-JP" altLang="ja-JP" sz="600" dirty="0" smtClean="0"/>
          </a:p>
          <a:p>
            <a:r>
              <a:rPr lang="ja-JP" altLang="ja-JP" sz="1800" b="1" dirty="0" smtClean="0"/>
              <a:t>第３部：</a:t>
            </a:r>
            <a:r>
              <a:rPr lang="ja-JP" altLang="en-US" sz="1800" b="1" dirty="0"/>
              <a:t>離脱</a:t>
            </a:r>
            <a:r>
              <a:rPr lang="ja-JP" altLang="ja-JP" sz="1800" b="1" dirty="0" smtClean="0"/>
              <a:t>規定</a:t>
            </a:r>
            <a:r>
              <a:rPr lang="en-US" altLang="ja-JP" sz="1800" b="1" dirty="0" smtClean="0"/>
              <a:t>【</a:t>
            </a:r>
            <a:r>
              <a:rPr lang="ja-JP" altLang="en-US" sz="1800" b="1" dirty="0" smtClean="0"/>
              <a:t>第４０条－第１２５条</a:t>
            </a:r>
            <a:r>
              <a:rPr lang="en-US" altLang="ja-JP" sz="1800" b="1" dirty="0" smtClean="0"/>
              <a:t>】</a:t>
            </a:r>
          </a:p>
          <a:p>
            <a:pPr marL="95250" lvl="1"/>
            <a:r>
              <a:rPr lang="ja-JP" altLang="en-US" sz="1400" dirty="0" smtClean="0"/>
              <a:t>市場に流通している物品／</a:t>
            </a:r>
            <a:r>
              <a:rPr lang="ja-JP" altLang="en-US" sz="1400" dirty="0"/>
              <a:t>税関</a:t>
            </a:r>
            <a:r>
              <a:rPr lang="ja-JP" altLang="en-US" sz="1400" dirty="0" smtClean="0"/>
              <a:t>手続／ＶＡＴ及び物品税／知的財産／警察・刑事司法共助／民事・商事司法共助／データ</a:t>
            </a:r>
            <a:r>
              <a:rPr lang="ja-JP" altLang="en-US" sz="1400" dirty="0"/>
              <a:t>・</a:t>
            </a:r>
            <a:r>
              <a:rPr lang="ja-JP" altLang="en-US" sz="1400" dirty="0" smtClean="0"/>
              <a:t>情報／公共</a:t>
            </a:r>
            <a:r>
              <a:rPr lang="ja-JP" altLang="en-US" sz="1400" dirty="0"/>
              <a:t>調達</a:t>
            </a:r>
            <a:r>
              <a:rPr lang="ja-JP" altLang="en-US" sz="1400" dirty="0" smtClean="0"/>
              <a:t>等／ユーラトム／司法・行政手続／行政協力／特権免除／ＥＵ機関</a:t>
            </a:r>
            <a:r>
              <a:rPr lang="ja-JP" altLang="en-US" sz="1400" dirty="0"/>
              <a:t>の機能に関するその他の</a:t>
            </a:r>
            <a:r>
              <a:rPr lang="ja-JP" altLang="en-US" sz="1400" dirty="0" smtClean="0"/>
              <a:t>点</a:t>
            </a:r>
            <a:endParaRPr lang="en-US" altLang="ja-JP" sz="1400" dirty="0" smtClean="0"/>
          </a:p>
          <a:p>
            <a:pPr marL="95250" lvl="1"/>
            <a:endParaRPr lang="en-US" altLang="ja-JP" sz="600" dirty="0" smtClean="0"/>
          </a:p>
          <a:p>
            <a:r>
              <a:rPr lang="ja-JP" altLang="ja-JP" sz="1800" b="1" dirty="0" smtClean="0"/>
              <a:t>第４部</a:t>
            </a:r>
            <a:r>
              <a:rPr lang="ja-JP" altLang="ja-JP" sz="1800" b="1" dirty="0"/>
              <a:t>：</a:t>
            </a:r>
            <a:r>
              <a:rPr lang="ja-JP" altLang="ja-JP" sz="1800" b="1" dirty="0" smtClean="0"/>
              <a:t>移行</a:t>
            </a:r>
            <a:r>
              <a:rPr lang="ja-JP" altLang="en-US" sz="1800" b="1" dirty="0" smtClean="0"/>
              <a:t>期間</a:t>
            </a:r>
            <a:r>
              <a:rPr lang="ja-JP" altLang="ja-JP" sz="1800" b="1" dirty="0" smtClean="0"/>
              <a:t>【</a:t>
            </a:r>
            <a:r>
              <a:rPr lang="ja-JP" altLang="en-US" sz="1800" b="1" dirty="0" smtClean="0"/>
              <a:t>第</a:t>
            </a:r>
            <a:r>
              <a:rPr lang="ja-JP" altLang="ja-JP" sz="1800" b="1" dirty="0" smtClean="0"/>
              <a:t>１２６</a:t>
            </a:r>
            <a:r>
              <a:rPr lang="ja-JP" altLang="en-US" sz="1800" b="1" dirty="0" smtClean="0"/>
              <a:t>条－第</a:t>
            </a:r>
            <a:r>
              <a:rPr lang="ja-JP" altLang="ja-JP" sz="1800" b="1" dirty="0" smtClean="0"/>
              <a:t>１３２</a:t>
            </a:r>
            <a:r>
              <a:rPr lang="ja-JP" altLang="en-US" sz="1800" b="1" dirty="0" smtClean="0"/>
              <a:t>条</a:t>
            </a:r>
            <a:r>
              <a:rPr lang="ja-JP" altLang="ja-JP" sz="1800" b="1" dirty="0" smtClean="0"/>
              <a:t>】</a:t>
            </a:r>
            <a:endParaRPr lang="ja-JP" altLang="ja-JP" sz="600" b="1" dirty="0"/>
          </a:p>
          <a:p>
            <a:r>
              <a:rPr lang="ja-JP" altLang="ja-JP" sz="1800" b="1" dirty="0" smtClean="0"/>
              <a:t>第５部</a:t>
            </a:r>
            <a:r>
              <a:rPr lang="ja-JP" altLang="ja-JP" sz="1800" b="1" dirty="0"/>
              <a:t>：</a:t>
            </a:r>
            <a:r>
              <a:rPr lang="ja-JP" altLang="ja-JP" sz="1800" b="1" dirty="0" smtClean="0"/>
              <a:t>財政規定</a:t>
            </a:r>
            <a:r>
              <a:rPr lang="en-US" altLang="ja-JP" sz="1800" b="1" dirty="0" smtClean="0"/>
              <a:t>【</a:t>
            </a:r>
            <a:r>
              <a:rPr lang="ja-JP" altLang="en-US" sz="1800" b="1" dirty="0" smtClean="0"/>
              <a:t>第１３３条－第１５７条</a:t>
            </a:r>
            <a:r>
              <a:rPr lang="en-US" altLang="ja-JP" sz="1800" b="1" dirty="0" smtClean="0"/>
              <a:t>】</a:t>
            </a:r>
          </a:p>
          <a:p>
            <a:pPr marL="92075" lvl="1"/>
            <a:r>
              <a:rPr lang="ja-JP" altLang="en-US" sz="1400" dirty="0"/>
              <a:t>ＥＵ</a:t>
            </a:r>
            <a:r>
              <a:rPr lang="ja-JP" altLang="en-US" sz="1400" dirty="0" smtClean="0"/>
              <a:t>予算へ</a:t>
            </a:r>
            <a:r>
              <a:rPr lang="ja-JP" altLang="en-US" sz="1400" dirty="0"/>
              <a:t>の英国の貢献及び</a:t>
            </a:r>
            <a:r>
              <a:rPr lang="ja-JP" altLang="en-US" sz="1400" dirty="0" smtClean="0"/>
              <a:t>参加／欧州</a:t>
            </a:r>
            <a:r>
              <a:rPr lang="ja-JP" altLang="en-US" sz="1400" dirty="0"/>
              <a:t>中央</a:t>
            </a:r>
            <a:r>
              <a:rPr lang="ja-JP" altLang="en-US" sz="1400" dirty="0" smtClean="0"/>
              <a:t>銀行／欧州</a:t>
            </a:r>
            <a:r>
              <a:rPr lang="ja-JP" altLang="en-US" sz="1400" dirty="0"/>
              <a:t>投資</a:t>
            </a:r>
            <a:r>
              <a:rPr lang="ja-JP" altLang="en-US" sz="1400" dirty="0" smtClean="0"/>
              <a:t>銀行／欧州</a:t>
            </a:r>
            <a:r>
              <a:rPr lang="ja-JP" altLang="en-US" sz="1400" dirty="0"/>
              <a:t>開発</a:t>
            </a:r>
            <a:r>
              <a:rPr lang="ja-JP" altLang="en-US" sz="1400" dirty="0" smtClean="0"/>
              <a:t>基金／</a:t>
            </a:r>
            <a:r>
              <a:rPr lang="ja-JP" altLang="ja-JP" sz="1400" dirty="0"/>
              <a:t>信託基金及びトルコにおける難民に関する</a:t>
            </a:r>
            <a:r>
              <a:rPr lang="ja-JP" altLang="ja-JP" sz="1400" dirty="0" smtClean="0"/>
              <a:t>ファシリティー</a:t>
            </a:r>
            <a:r>
              <a:rPr lang="ja-JP" altLang="en-US" sz="1400" dirty="0" smtClean="0"/>
              <a:t>／欧州</a:t>
            </a:r>
            <a:r>
              <a:rPr lang="ja-JP" altLang="ja-JP" sz="1400" dirty="0" smtClean="0"/>
              <a:t>理事会</a:t>
            </a:r>
            <a:r>
              <a:rPr lang="ja-JP" altLang="ja-JP" sz="1400" dirty="0"/>
              <a:t>の機関及び共通安全保障・防衛政策に関する</a:t>
            </a:r>
            <a:r>
              <a:rPr lang="ja-JP" altLang="ja-JP" sz="1400" dirty="0" smtClean="0"/>
              <a:t>活動</a:t>
            </a:r>
            <a:endParaRPr lang="en-US" altLang="ja-JP" sz="1400" dirty="0" smtClean="0"/>
          </a:p>
          <a:p>
            <a:pPr marL="92075" lvl="1"/>
            <a:endParaRPr lang="ja-JP" altLang="ja-JP" sz="600" dirty="0" smtClean="0"/>
          </a:p>
          <a:p>
            <a:r>
              <a:rPr lang="ja-JP" altLang="ja-JP" sz="1800" b="1" dirty="0" smtClean="0"/>
              <a:t>第６部</a:t>
            </a:r>
            <a:r>
              <a:rPr lang="ja-JP" altLang="en-US" sz="1800" b="1" dirty="0" smtClean="0"/>
              <a:t>：</a:t>
            </a:r>
            <a:r>
              <a:rPr lang="ja-JP" altLang="ja-JP" sz="1800" b="1" dirty="0" smtClean="0"/>
              <a:t>制度及び最終規定</a:t>
            </a:r>
            <a:r>
              <a:rPr lang="en-US" altLang="ja-JP" sz="1800" b="1" dirty="0" smtClean="0"/>
              <a:t>【</a:t>
            </a:r>
            <a:r>
              <a:rPr lang="ja-JP" altLang="en-US" sz="1800" b="1" dirty="0" smtClean="0"/>
              <a:t>第１５８条－第１８５条</a:t>
            </a:r>
            <a:r>
              <a:rPr lang="en-US" altLang="ja-JP" sz="1800" b="1" dirty="0" smtClean="0"/>
              <a:t>】</a:t>
            </a:r>
          </a:p>
          <a:p>
            <a:pPr marL="95250" lvl="1"/>
            <a:r>
              <a:rPr lang="ja-JP" altLang="ja-JP" sz="1400" dirty="0" smtClean="0"/>
              <a:t>解釈</a:t>
            </a:r>
            <a:r>
              <a:rPr lang="ja-JP" altLang="en-US" sz="1400" dirty="0" smtClean="0"/>
              <a:t>・</a:t>
            </a:r>
            <a:r>
              <a:rPr lang="ja-JP" altLang="ja-JP" sz="1400" dirty="0" smtClean="0"/>
              <a:t>適用</a:t>
            </a:r>
            <a:r>
              <a:rPr lang="ja-JP" altLang="ja-JP" sz="1400" dirty="0"/>
              <a:t>の</a:t>
            </a:r>
            <a:r>
              <a:rPr lang="ja-JP" altLang="ja-JP" sz="1400" dirty="0" smtClean="0"/>
              <a:t>一貫性</a:t>
            </a:r>
            <a:r>
              <a:rPr lang="ja-JP" altLang="en-US" sz="1400" dirty="0" smtClean="0"/>
              <a:t>／制度規定／紛争解決／最終規定</a:t>
            </a:r>
            <a:endParaRPr lang="en-US" altLang="ja-JP" sz="1400" dirty="0" smtClean="0"/>
          </a:p>
          <a:p>
            <a:pPr marL="95250" lvl="1"/>
            <a:endParaRPr lang="ja-JP" altLang="ja-JP" sz="600" dirty="0" smtClean="0"/>
          </a:p>
          <a:p>
            <a:r>
              <a:rPr lang="ja-JP" altLang="en-US" sz="1800" b="1" dirty="0" smtClean="0"/>
              <a:t>議定書</a:t>
            </a:r>
            <a:endParaRPr lang="en-US" altLang="ja-JP" sz="1800" b="1" dirty="0" smtClean="0"/>
          </a:p>
          <a:p>
            <a:pPr marL="92075"/>
            <a:r>
              <a:rPr lang="ja-JP" altLang="en-US" sz="1400" dirty="0" smtClean="0"/>
              <a:t>・</a:t>
            </a:r>
            <a:r>
              <a:rPr lang="ja-JP" altLang="ja-JP" sz="1400" dirty="0" smtClean="0"/>
              <a:t>アイルランド</a:t>
            </a:r>
            <a:r>
              <a:rPr lang="ja-JP" altLang="ja-JP" sz="1400" dirty="0"/>
              <a:t>及び北アイルランドに関する</a:t>
            </a:r>
            <a:r>
              <a:rPr lang="ja-JP" altLang="ja-JP" sz="1400" dirty="0" smtClean="0"/>
              <a:t>議定書</a:t>
            </a:r>
            <a:endParaRPr lang="en-US" altLang="ja-JP" sz="1400" dirty="0" smtClean="0"/>
          </a:p>
          <a:p>
            <a:pPr marL="92075"/>
            <a:r>
              <a:rPr lang="ja-JP" altLang="en-US" sz="1400" dirty="0" smtClean="0"/>
              <a:t>・</a:t>
            </a:r>
            <a:r>
              <a:rPr lang="ja-JP" altLang="ja-JP" sz="1400" dirty="0" smtClean="0"/>
              <a:t>キプロス</a:t>
            </a:r>
            <a:r>
              <a:rPr lang="ja-JP" altLang="ja-JP" sz="1400" dirty="0"/>
              <a:t>における英主権基地領域に関する議定書</a:t>
            </a:r>
          </a:p>
          <a:p>
            <a:pPr marL="92075"/>
            <a:r>
              <a:rPr lang="ja-JP" altLang="en-US" sz="1400" dirty="0" smtClean="0"/>
              <a:t>・</a:t>
            </a:r>
            <a:r>
              <a:rPr lang="ja-JP" altLang="ja-JP" sz="1400" dirty="0" smtClean="0"/>
              <a:t>ジブラルタル</a:t>
            </a:r>
            <a:r>
              <a:rPr lang="ja-JP" altLang="ja-JP" sz="1400" dirty="0"/>
              <a:t>に関する</a:t>
            </a:r>
            <a:r>
              <a:rPr lang="ja-JP" altLang="ja-JP" sz="1400" dirty="0" smtClean="0"/>
              <a:t>議定書</a:t>
            </a:r>
            <a:endParaRPr lang="en-US" altLang="ja-JP" sz="1400" dirty="0" smtClean="0"/>
          </a:p>
          <a:p>
            <a:pPr marL="92075"/>
            <a:endParaRPr lang="en-US" altLang="ja-JP" sz="600" dirty="0" smtClean="0"/>
          </a:p>
          <a:p>
            <a:r>
              <a:rPr lang="ja-JP" altLang="en-US" sz="1800" b="1" dirty="0"/>
              <a:t>附属書</a:t>
            </a:r>
            <a:r>
              <a:rPr lang="ja-JP" altLang="en-US" sz="1800" b="1" dirty="0" smtClean="0"/>
              <a:t>Ｉ～ＩＸ</a:t>
            </a:r>
            <a:endParaRPr lang="ja-JP" altLang="ja-JP" sz="1800" b="1" dirty="0"/>
          </a:p>
        </p:txBody>
      </p:sp>
      <p:sp>
        <p:nvSpPr>
          <p:cNvPr id="8" name="角丸四角形 7"/>
          <p:cNvSpPr/>
          <p:nvPr/>
        </p:nvSpPr>
        <p:spPr>
          <a:xfrm>
            <a:off x="90116" y="828302"/>
            <a:ext cx="10551282" cy="2814315"/>
          </a:xfrm>
          <a:prstGeom prst="roundRect">
            <a:avLst>
              <a:gd name="adj" fmla="val 4311"/>
            </a:avLst>
          </a:prstGeom>
          <a:noFill/>
          <a:ln>
            <a:solidFill>
              <a:srgbClr val="000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95920" y="612279"/>
            <a:ext cx="3162548" cy="408623"/>
          </a:xfrm>
          <a:prstGeom prst="roundRect">
            <a:avLst/>
          </a:prstGeom>
          <a:solidFill>
            <a:srgbClr val="00008C"/>
          </a:solidFill>
          <a:ln>
            <a:solidFill>
              <a:srgbClr val="00008C"/>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800" b="1" dirty="0" smtClean="0">
                <a:solidFill>
                  <a:schemeClr val="bg1"/>
                </a:solidFill>
              </a:rPr>
              <a:t>これまでの動きと今後</a:t>
            </a:r>
            <a:r>
              <a:rPr lang="ja-JP" altLang="en-US" sz="1800" b="1" dirty="0">
                <a:solidFill>
                  <a:schemeClr val="bg1"/>
                </a:solidFill>
              </a:rPr>
              <a:t>の日程</a:t>
            </a:r>
          </a:p>
        </p:txBody>
      </p:sp>
      <p:sp>
        <p:nvSpPr>
          <p:cNvPr id="13" name="正方形/長方形 12"/>
          <p:cNvSpPr/>
          <p:nvPr/>
        </p:nvSpPr>
        <p:spPr>
          <a:xfrm>
            <a:off x="90115" y="1044327"/>
            <a:ext cx="10551283" cy="2598291"/>
          </a:xfrm>
          <a:prstGeom prst="rect">
            <a:avLst/>
          </a:prstGeom>
          <a:ln w="19050">
            <a:noFill/>
            <a:prstDash val="dash"/>
          </a:ln>
        </p:spPr>
        <p:txBody>
          <a:bodyPr wrap="square" lIns="104282" tIns="52141" rIns="104282" bIns="52141">
            <a:spAutoFit/>
          </a:bodyPr>
          <a:lstStyle/>
          <a:p>
            <a:pPr marL="285750" indent="-285750">
              <a:buFont typeface="Wingdings" panose="05000000000000000000" pitchFamily="2" charset="2"/>
              <a:buChar char="u"/>
            </a:pPr>
            <a:r>
              <a:rPr lang="ja-JP" altLang="en-US" sz="1800" dirty="0" smtClean="0"/>
              <a:t>２０１７年３月２９日：欧州</a:t>
            </a:r>
            <a:r>
              <a:rPr lang="ja-JP" altLang="en-US" sz="1800" dirty="0"/>
              <a:t>連合条約第５０条に基づく離脱</a:t>
            </a:r>
            <a:r>
              <a:rPr lang="ja-JP" altLang="en-US" sz="1800" dirty="0" smtClean="0"/>
              <a:t>通知の発出</a:t>
            </a:r>
            <a:endParaRPr lang="en-US" altLang="ja-JP" sz="1800" dirty="0"/>
          </a:p>
          <a:p>
            <a:pPr marL="285750" indent="-285750">
              <a:buFont typeface="Wingdings" panose="05000000000000000000" pitchFamily="2" charset="2"/>
              <a:buChar char="u"/>
            </a:pPr>
            <a:r>
              <a:rPr lang="ja-JP" altLang="en-US" sz="1800" dirty="0" smtClean="0"/>
              <a:t>２０１７年６月１９日：離脱交渉開始</a:t>
            </a:r>
            <a:endParaRPr lang="en-US" altLang="ja-JP" sz="1800" dirty="0" smtClean="0"/>
          </a:p>
          <a:p>
            <a:pPr marL="285750" indent="-285750">
              <a:buFont typeface="Wingdings" panose="05000000000000000000" pitchFamily="2" charset="2"/>
              <a:buChar char="u"/>
            </a:pPr>
            <a:r>
              <a:rPr lang="ja-JP" altLang="en-US" sz="1800" b="1" dirty="0" smtClean="0"/>
              <a:t>２０１８年１１月１４日</a:t>
            </a:r>
            <a:r>
              <a:rPr lang="ja-JP" altLang="en-US" sz="1800" b="1" dirty="0"/>
              <a:t>：</a:t>
            </a:r>
            <a:r>
              <a:rPr lang="ja-JP" altLang="en-US" sz="1800" b="1" dirty="0" smtClean="0"/>
              <a:t>メイ内閣，「</a:t>
            </a:r>
            <a:r>
              <a:rPr lang="ja-JP" altLang="en-US" sz="1800" b="1" dirty="0"/>
              <a:t>離脱</a:t>
            </a:r>
            <a:r>
              <a:rPr lang="ja-JP" altLang="en-US" sz="1800" b="1" dirty="0" smtClean="0"/>
              <a:t>協定案」</a:t>
            </a:r>
            <a:r>
              <a:rPr lang="ja-JP" altLang="en-US" sz="1800" b="1" dirty="0"/>
              <a:t>，</a:t>
            </a:r>
            <a:r>
              <a:rPr lang="ja-JP" altLang="en-US" sz="1800" b="1" dirty="0" smtClean="0"/>
              <a:t>「</a:t>
            </a:r>
            <a:r>
              <a:rPr lang="ja-JP" altLang="en-US" sz="1800" b="1" dirty="0"/>
              <a:t>将来関係枠組みに関する政治宣言（概要）」</a:t>
            </a:r>
            <a:r>
              <a:rPr lang="ja-JP" altLang="en-US" sz="1800" b="1" dirty="0" smtClean="0"/>
              <a:t>を了承。同日，欧州委員会は</a:t>
            </a:r>
            <a:r>
              <a:rPr lang="ja-JP" altLang="en-US" sz="1800" b="1" dirty="0"/>
              <a:t>，離脱交渉で</a:t>
            </a:r>
            <a:r>
              <a:rPr lang="ja-JP" altLang="en-US" sz="1800" b="1" dirty="0">
                <a:solidFill>
                  <a:srgbClr val="FF0000"/>
                </a:solidFill>
              </a:rPr>
              <a:t> </a:t>
            </a:r>
            <a:r>
              <a:rPr lang="ja-JP" altLang="en-US" sz="1800" b="1" dirty="0">
                <a:solidFill>
                  <a:srgbClr val="0000FF"/>
                </a:solidFill>
              </a:rPr>
              <a:t>「決定的な進展」があった</a:t>
            </a:r>
            <a:r>
              <a:rPr lang="ja-JP" altLang="en-US" sz="1800" b="1" dirty="0"/>
              <a:t>との書簡</a:t>
            </a:r>
            <a:r>
              <a:rPr lang="ja-JP" altLang="en-US" sz="1800" b="1" dirty="0" smtClean="0"/>
              <a:t>を欧州理事会に提出</a:t>
            </a:r>
            <a:r>
              <a:rPr lang="ja-JP" altLang="en-US" sz="1800" b="1" dirty="0"/>
              <a:t>。</a:t>
            </a:r>
            <a:endParaRPr lang="en-US" altLang="ja-JP" sz="1800" b="1" dirty="0" smtClean="0"/>
          </a:p>
          <a:p>
            <a:pPr marL="285750" indent="-285750">
              <a:buFont typeface="Wingdings" panose="05000000000000000000" pitchFamily="2" charset="2"/>
              <a:buChar char="u"/>
            </a:pPr>
            <a:r>
              <a:rPr lang="ja-JP" altLang="en-US" sz="1800" b="1" dirty="0" smtClean="0"/>
              <a:t>２０１８年１１月２５日：臨時</a:t>
            </a:r>
            <a:r>
              <a:rPr lang="ja-JP" altLang="en-US" sz="1800" b="1" dirty="0"/>
              <a:t>欧州</a:t>
            </a:r>
            <a:r>
              <a:rPr lang="ja-JP" altLang="en-US" sz="1800" b="1" dirty="0" smtClean="0"/>
              <a:t>理事会</a:t>
            </a:r>
            <a:endParaRPr lang="en-US" altLang="ja-JP" sz="1800" b="1" dirty="0" smtClean="0"/>
          </a:p>
          <a:p>
            <a:pPr marL="285750" indent="-285750">
              <a:buFont typeface="Wingdings" panose="05000000000000000000" pitchFamily="2" charset="2"/>
              <a:buChar char="u"/>
            </a:pPr>
            <a:endParaRPr lang="en-US" altLang="ja-JP" sz="1800" b="1" dirty="0" smtClean="0"/>
          </a:p>
          <a:p>
            <a:pPr marL="285750" indent="-285750">
              <a:buFont typeface="Wingdings" panose="05000000000000000000" pitchFamily="2" charset="2"/>
              <a:buChar char="u"/>
            </a:pPr>
            <a:r>
              <a:rPr lang="ja-JP" altLang="en-US" sz="1800" dirty="0"/>
              <a:t>日程</a:t>
            </a:r>
            <a:r>
              <a:rPr lang="ja-JP" altLang="en-US" sz="1800" dirty="0" smtClean="0"/>
              <a:t>未定：議会</a:t>
            </a:r>
            <a:r>
              <a:rPr lang="ja-JP" altLang="en-US" sz="1800" dirty="0"/>
              <a:t>承認</a:t>
            </a:r>
            <a:r>
              <a:rPr lang="ja-JP" altLang="en-US" sz="1800" dirty="0" smtClean="0"/>
              <a:t>手続</a:t>
            </a:r>
            <a:endParaRPr lang="en-US" altLang="ja-JP" sz="1800" dirty="0"/>
          </a:p>
          <a:p>
            <a:pPr marL="285750" indent="-285750">
              <a:buFont typeface="Wingdings" panose="05000000000000000000" pitchFamily="2" charset="2"/>
              <a:buChar char="u"/>
            </a:pPr>
            <a:r>
              <a:rPr lang="ja-JP" altLang="en-US" sz="1800" dirty="0" smtClean="0"/>
              <a:t>２０１９年３月２９日２３時（英国時間）：離脱</a:t>
            </a:r>
            <a:r>
              <a:rPr lang="ja-JP" altLang="en-US" sz="1800" dirty="0"/>
              <a:t>協定発効・移行期間</a:t>
            </a:r>
            <a:r>
              <a:rPr lang="ja-JP" altLang="en-US" sz="1800" dirty="0" smtClean="0"/>
              <a:t>開始</a:t>
            </a:r>
            <a:endParaRPr lang="en-US" altLang="ja-JP" sz="1800" dirty="0" smtClean="0"/>
          </a:p>
          <a:p>
            <a:pPr marL="285750" indent="-285750">
              <a:buFont typeface="Wingdings" panose="05000000000000000000" pitchFamily="2" charset="2"/>
              <a:buChar char="u"/>
            </a:pPr>
            <a:r>
              <a:rPr lang="ja-JP" altLang="en-US" sz="1800" dirty="0" smtClean="0"/>
              <a:t>２０２０年１２月３１日：移行期間終了　（</a:t>
            </a:r>
            <a:r>
              <a:rPr lang="en-US" altLang="ja-JP" sz="1800" dirty="0" smtClean="0"/>
              <a:t>※</a:t>
            </a:r>
            <a:r>
              <a:rPr lang="ja-JP" altLang="en-US" sz="1800" dirty="0" smtClean="0"/>
              <a:t>移行期間の延長も可）</a:t>
            </a:r>
            <a:endParaRPr lang="en-US" altLang="ja-JP" sz="1800" dirty="0" smtClean="0"/>
          </a:p>
        </p:txBody>
      </p:sp>
      <p:sp>
        <p:nvSpPr>
          <p:cNvPr id="14" name="テキスト ボックス 13"/>
          <p:cNvSpPr txBox="1"/>
          <p:nvPr/>
        </p:nvSpPr>
        <p:spPr>
          <a:xfrm>
            <a:off x="95920" y="3771532"/>
            <a:ext cx="2218060" cy="408623"/>
          </a:xfrm>
          <a:prstGeom prst="roundRect">
            <a:avLst/>
          </a:prstGeom>
          <a:solidFill>
            <a:srgbClr val="00008C"/>
          </a:solidFill>
          <a:ln>
            <a:solidFill>
              <a:srgbClr val="00008C"/>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800" b="1" dirty="0" smtClean="0">
                <a:solidFill>
                  <a:schemeClr val="bg1"/>
                </a:solidFill>
              </a:rPr>
              <a:t>離脱協定の構成</a:t>
            </a:r>
            <a:endParaRPr lang="ja-JP" altLang="en-US" sz="1800" b="1" dirty="0">
              <a:solidFill>
                <a:schemeClr val="bg1"/>
              </a:solidFill>
            </a:endParaRPr>
          </a:p>
        </p:txBody>
      </p:sp>
    </p:spTree>
    <p:extLst>
      <p:ext uri="{BB962C8B-B14F-4D97-AF65-F5344CB8AC3E}">
        <p14:creationId xmlns:p14="http://schemas.microsoft.com/office/powerpoint/2010/main" val="1807414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272095" y="9711"/>
            <a:ext cx="1464006" cy="513808"/>
          </a:xfrm>
          <a:prstGeom prst="rect">
            <a:avLst/>
          </a:prstGeom>
          <a:noFill/>
        </p:spPr>
        <p:txBody>
          <a:bodyPr wrap="none" lIns="104282" tIns="52141" rIns="104282" bIns="52141" rtlCol="0">
            <a:spAutoFit/>
          </a:bodyPr>
          <a:lstStyle/>
          <a:p>
            <a:pPr algn="r"/>
            <a:r>
              <a:rPr lang="ja-JP" altLang="en-US" sz="1300" dirty="0">
                <a:solidFill>
                  <a:schemeClr val="bg1"/>
                </a:solidFill>
              </a:rPr>
              <a:t>平成</a:t>
            </a:r>
            <a:r>
              <a:rPr lang="en-US" altLang="ja-JP" sz="1300" dirty="0">
                <a:solidFill>
                  <a:schemeClr val="bg1"/>
                </a:solidFill>
              </a:rPr>
              <a:t>29</a:t>
            </a:r>
            <a:r>
              <a:rPr lang="ja-JP" altLang="en-US" sz="1300" dirty="0">
                <a:solidFill>
                  <a:schemeClr val="bg1"/>
                </a:solidFill>
              </a:rPr>
              <a:t>年</a:t>
            </a:r>
            <a:r>
              <a:rPr lang="en-US" altLang="ja-JP" sz="1300" dirty="0">
                <a:solidFill>
                  <a:schemeClr val="bg1"/>
                </a:solidFill>
              </a:rPr>
              <a:t>3</a:t>
            </a:r>
            <a:r>
              <a:rPr lang="ja-JP" altLang="en-US" sz="1300" dirty="0">
                <a:solidFill>
                  <a:schemeClr val="bg1"/>
                </a:solidFill>
              </a:rPr>
              <a:t>月</a:t>
            </a:r>
            <a:r>
              <a:rPr lang="en-US" altLang="ja-JP" sz="1300" dirty="0">
                <a:solidFill>
                  <a:schemeClr val="bg1"/>
                </a:solidFill>
              </a:rPr>
              <a:t>30</a:t>
            </a:r>
            <a:r>
              <a:rPr lang="ja-JP" altLang="en-US" sz="1300" dirty="0">
                <a:solidFill>
                  <a:schemeClr val="bg1"/>
                </a:solidFill>
              </a:rPr>
              <a:t>日</a:t>
            </a:r>
            <a:endParaRPr lang="en-US" altLang="ja-JP" sz="1300" dirty="0">
              <a:solidFill>
                <a:schemeClr val="bg1"/>
              </a:solidFill>
            </a:endParaRPr>
          </a:p>
          <a:p>
            <a:pPr algn="r"/>
            <a:r>
              <a:rPr lang="ja-JP" altLang="en-US" sz="1300" dirty="0">
                <a:solidFill>
                  <a:schemeClr val="bg1"/>
                </a:solidFill>
              </a:rPr>
              <a:t>外務省</a:t>
            </a:r>
          </a:p>
        </p:txBody>
      </p:sp>
      <p:sp>
        <p:nvSpPr>
          <p:cNvPr id="11" name="タイトル 3"/>
          <p:cNvSpPr txBox="1">
            <a:spLocks/>
          </p:cNvSpPr>
          <p:nvPr/>
        </p:nvSpPr>
        <p:spPr>
          <a:xfrm>
            <a:off x="19500" y="9711"/>
            <a:ext cx="10693400" cy="458926"/>
          </a:xfrm>
          <a:prstGeom prst="rect">
            <a:avLst/>
          </a:prstGeom>
          <a:solidFill>
            <a:srgbClr val="00008C"/>
          </a:solidFill>
          <a:ln w="25402">
            <a:solidFill>
              <a:srgbClr val="00008C"/>
            </a:solidFill>
            <a:prstDash val="solid"/>
            <a:round/>
          </a:ln>
        </p:spPr>
        <p:txBody>
          <a:bodyPr vert="horz" wrap="none" lIns="99500" tIns="49750" rIns="99500" bIns="49750" rtlCol="0"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a:spcBef>
                <a:spcPts val="0"/>
              </a:spcBef>
            </a:pPr>
            <a:r>
              <a:rPr lang="ja-JP" altLang="en-US" sz="2200" b="1" dirty="0">
                <a:solidFill>
                  <a:srgbClr val="FFFFFF"/>
                </a:solidFill>
                <a:latin typeface="Arial" pitchFamily="34"/>
                <a:ea typeface="ＭＳ Ｐゴシック" pitchFamily="50"/>
              </a:rPr>
              <a:t>ＥＵ離脱</a:t>
            </a:r>
            <a:r>
              <a:rPr lang="ja-JP" altLang="en-US" sz="2200" b="1" dirty="0" smtClean="0">
                <a:solidFill>
                  <a:srgbClr val="FFFFFF"/>
                </a:solidFill>
                <a:latin typeface="Arial" pitchFamily="34"/>
                <a:ea typeface="ＭＳ Ｐゴシック" pitchFamily="50"/>
              </a:rPr>
              <a:t>協定案について②</a:t>
            </a:r>
            <a:endParaRPr lang="ja-JP" altLang="en-US" sz="2200" b="1" dirty="0">
              <a:solidFill>
                <a:srgbClr val="FFFFFF"/>
              </a:solidFill>
              <a:latin typeface="Arial" pitchFamily="34"/>
              <a:ea typeface="ＭＳ Ｐゴシック" pitchFamily="50"/>
            </a:endParaRPr>
          </a:p>
        </p:txBody>
      </p:sp>
      <p:sp>
        <p:nvSpPr>
          <p:cNvPr id="12" name="正方形/長方形 11"/>
          <p:cNvSpPr/>
          <p:nvPr/>
        </p:nvSpPr>
        <p:spPr>
          <a:xfrm>
            <a:off x="90115" y="4864631"/>
            <a:ext cx="10551283" cy="2706012"/>
          </a:xfrm>
          <a:prstGeom prst="rect">
            <a:avLst/>
          </a:prstGeom>
          <a:ln w="19050">
            <a:noFill/>
            <a:prstDash val="dash"/>
          </a:ln>
        </p:spPr>
        <p:txBody>
          <a:bodyPr wrap="square" lIns="104282" tIns="52141" rIns="104282" bIns="52141">
            <a:spAutoFit/>
          </a:bodyPr>
          <a:lstStyle/>
          <a:p>
            <a:pPr marL="285750" indent="-285750">
              <a:buFont typeface="Wingdings" panose="05000000000000000000" pitchFamily="2" charset="2"/>
              <a:buChar char="u"/>
            </a:pPr>
            <a:r>
              <a:rPr lang="ja-JP" altLang="en-US" sz="1800" dirty="0"/>
              <a:t>英国は，将来関係成立への進捗状況を考慮して，移行期間延長の要求も可（合同委員会が決定）</a:t>
            </a:r>
            <a:r>
              <a:rPr lang="ja-JP" altLang="en-US" sz="1800" dirty="0">
                <a:solidFill>
                  <a:srgbClr val="0505FF"/>
                </a:solidFill>
              </a:rPr>
              <a:t>。</a:t>
            </a:r>
            <a:endParaRPr lang="en-US" altLang="ja-JP" sz="1800" dirty="0">
              <a:solidFill>
                <a:srgbClr val="0505FF"/>
              </a:solidFill>
            </a:endParaRPr>
          </a:p>
          <a:p>
            <a:pPr marL="285750" indent="-285750">
              <a:buFont typeface="Wingdings" panose="05000000000000000000" pitchFamily="2" charset="2"/>
              <a:buChar char="u"/>
            </a:pPr>
            <a:r>
              <a:rPr lang="ja-JP" altLang="en-US" sz="1800" u="sng" dirty="0" smtClean="0">
                <a:solidFill>
                  <a:srgbClr val="0505FF"/>
                </a:solidFill>
              </a:rPr>
              <a:t>移行</a:t>
            </a:r>
            <a:r>
              <a:rPr lang="ja-JP" altLang="en-US" sz="1800" u="sng" dirty="0">
                <a:solidFill>
                  <a:srgbClr val="0505FF"/>
                </a:solidFill>
              </a:rPr>
              <a:t>期間</a:t>
            </a:r>
            <a:r>
              <a:rPr lang="ja-JP" altLang="en-US" sz="1800" u="sng" dirty="0" smtClean="0">
                <a:solidFill>
                  <a:srgbClr val="0505FF"/>
                </a:solidFill>
              </a:rPr>
              <a:t>終了まで</a:t>
            </a:r>
            <a:r>
              <a:rPr lang="ja-JP" altLang="en-US" sz="1800" u="sng" dirty="0">
                <a:solidFill>
                  <a:srgbClr val="0505FF"/>
                </a:solidFill>
              </a:rPr>
              <a:t>に</a:t>
            </a:r>
            <a:r>
              <a:rPr lang="ja-JP" altLang="en-US" sz="1800" u="sng" dirty="0" smtClean="0">
                <a:solidFill>
                  <a:srgbClr val="0505FF"/>
                </a:solidFill>
              </a:rPr>
              <a:t>，将来関係において，南北アイルランドの物理的</a:t>
            </a:r>
            <a:r>
              <a:rPr lang="ja-JP" altLang="en-US" sz="1800" u="sng" dirty="0">
                <a:solidFill>
                  <a:srgbClr val="0505FF"/>
                </a:solidFill>
              </a:rPr>
              <a:t>国境を</a:t>
            </a:r>
            <a:r>
              <a:rPr lang="ja-JP" altLang="en-US" sz="1800" u="sng" dirty="0" smtClean="0">
                <a:solidFill>
                  <a:srgbClr val="0505FF"/>
                </a:solidFill>
              </a:rPr>
              <a:t>避ける長期的措置</a:t>
            </a:r>
            <a:r>
              <a:rPr lang="ja-JP" altLang="en-US" sz="1800" u="sng" dirty="0">
                <a:solidFill>
                  <a:srgbClr val="0505FF"/>
                </a:solidFill>
              </a:rPr>
              <a:t>が成立していない</a:t>
            </a:r>
            <a:r>
              <a:rPr lang="ja-JP" altLang="en-US" sz="1800" u="sng" dirty="0" smtClean="0">
                <a:solidFill>
                  <a:srgbClr val="0505FF"/>
                </a:solidFill>
              </a:rPr>
              <a:t>場合</a:t>
            </a:r>
            <a:r>
              <a:rPr lang="ja-JP" altLang="en-US" sz="1800" dirty="0" smtClean="0"/>
              <a:t>，</a:t>
            </a:r>
            <a:r>
              <a:rPr lang="ja-JP" altLang="en-US" sz="1800" u="sng" dirty="0" smtClean="0">
                <a:solidFill>
                  <a:srgbClr val="0505FF"/>
                </a:solidFill>
              </a:rPr>
              <a:t>英国</a:t>
            </a:r>
            <a:r>
              <a:rPr lang="ja-JP" altLang="en-US" sz="1800" u="sng" dirty="0">
                <a:solidFill>
                  <a:srgbClr val="0505FF"/>
                </a:solidFill>
              </a:rPr>
              <a:t>全体</a:t>
            </a:r>
            <a:r>
              <a:rPr lang="ja-JP" altLang="en-US" sz="1800" u="sng" dirty="0" smtClean="0">
                <a:solidFill>
                  <a:srgbClr val="0505FF"/>
                </a:solidFill>
              </a:rPr>
              <a:t>に暫定的なＥＵとの「</a:t>
            </a:r>
            <a:r>
              <a:rPr lang="ja-JP" altLang="en-US" sz="1800" u="sng" dirty="0">
                <a:solidFill>
                  <a:srgbClr val="0505FF"/>
                </a:solidFill>
              </a:rPr>
              <a:t>単一関税領域」</a:t>
            </a:r>
            <a:r>
              <a:rPr lang="ja-JP" altLang="en-US" sz="1800" dirty="0"/>
              <a:t>を</a:t>
            </a:r>
            <a:r>
              <a:rPr lang="ja-JP" altLang="en-US" sz="1800" dirty="0" smtClean="0"/>
              <a:t>設定（いわゆる「バックストップ」）。</a:t>
            </a:r>
            <a:r>
              <a:rPr lang="ja-JP" altLang="en-US" sz="1800" u="sng" dirty="0" smtClean="0">
                <a:solidFill>
                  <a:srgbClr val="0505FF"/>
                </a:solidFill>
              </a:rPr>
              <a:t>北アイルランドは，ＥＵの単一市場とより密接な規則・規制下に置かれる。</a:t>
            </a:r>
            <a:endParaRPr lang="en-US" altLang="ja-JP" sz="1800" u="sng" dirty="0" smtClean="0">
              <a:solidFill>
                <a:srgbClr val="0505FF"/>
              </a:solidFill>
            </a:endParaRPr>
          </a:p>
          <a:p>
            <a:pPr marL="542925" lvl="1" indent="-277813">
              <a:spcBef>
                <a:spcPts val="600"/>
              </a:spcBef>
              <a:buFont typeface="Wingdings" panose="05000000000000000000" pitchFamily="2" charset="2"/>
              <a:buChar char="Ø"/>
            </a:pPr>
            <a:r>
              <a:rPr lang="ja-JP" altLang="en-US" sz="1600" dirty="0" smtClean="0"/>
              <a:t>原則，英国とＥＵ間で，関税，</a:t>
            </a:r>
            <a:r>
              <a:rPr lang="ja-JP" altLang="en-US" sz="1600" dirty="0"/>
              <a:t>関税割当</a:t>
            </a:r>
            <a:r>
              <a:rPr lang="ja-JP" altLang="en-US" sz="1600" dirty="0" smtClean="0"/>
              <a:t>，</a:t>
            </a:r>
            <a:r>
              <a:rPr lang="ja-JP" altLang="en-US" sz="1600" dirty="0"/>
              <a:t>原産地規則の</a:t>
            </a:r>
            <a:r>
              <a:rPr lang="ja-JP" altLang="en-US" sz="1600" dirty="0" smtClean="0"/>
              <a:t>チェックはない。</a:t>
            </a:r>
            <a:endParaRPr lang="ja-JP" altLang="en-US" sz="1600" dirty="0"/>
          </a:p>
          <a:p>
            <a:pPr marL="542925" lvl="1" indent="-277813">
              <a:buFont typeface="Wingdings" panose="05000000000000000000" pitchFamily="2" charset="2"/>
              <a:buChar char="Ø"/>
            </a:pPr>
            <a:r>
              <a:rPr lang="ja-JP" altLang="en-US" sz="1600" dirty="0" smtClean="0"/>
              <a:t>英国とＥＵの</a:t>
            </a:r>
            <a:r>
              <a:rPr lang="ja-JP" altLang="en-US" sz="1600" dirty="0"/>
              <a:t>公平な競争の場（</a:t>
            </a:r>
            <a:r>
              <a:rPr lang="en-US" altLang="ja-JP" sz="1600" dirty="0"/>
              <a:t>level playing field</a:t>
            </a:r>
            <a:r>
              <a:rPr lang="ja-JP" altLang="en-US" sz="1600" dirty="0"/>
              <a:t>）を確保</a:t>
            </a:r>
            <a:r>
              <a:rPr lang="ja-JP" altLang="en-US" sz="1600" dirty="0" smtClean="0"/>
              <a:t>する。</a:t>
            </a:r>
            <a:endParaRPr lang="ja-JP" altLang="en-US" sz="1600" dirty="0"/>
          </a:p>
          <a:p>
            <a:pPr marL="542925" lvl="1" indent="-277813">
              <a:buFont typeface="Wingdings" panose="05000000000000000000" pitchFamily="2" charset="2"/>
              <a:buChar char="Ø"/>
            </a:pPr>
            <a:r>
              <a:rPr lang="ja-JP" altLang="en-US" sz="1600" dirty="0" smtClean="0"/>
              <a:t>北アイルランド</a:t>
            </a:r>
            <a:r>
              <a:rPr lang="ja-JP" altLang="en-US" sz="1600" dirty="0"/>
              <a:t>はＥＵの単一市場に関係</a:t>
            </a:r>
            <a:r>
              <a:rPr lang="ja-JP" altLang="en-US" sz="1600" dirty="0" smtClean="0"/>
              <a:t>する規制との整合</a:t>
            </a:r>
            <a:r>
              <a:rPr lang="ja-JP" altLang="en-US" sz="1600" dirty="0"/>
              <a:t>を継続</a:t>
            </a:r>
            <a:r>
              <a:rPr lang="ja-JP" altLang="en-US" sz="1600" dirty="0" smtClean="0"/>
              <a:t>する。</a:t>
            </a:r>
            <a:endParaRPr lang="en-US" altLang="ja-JP" sz="1600" dirty="0" smtClean="0"/>
          </a:p>
          <a:p>
            <a:pPr marL="542925" lvl="1" indent="-277813">
              <a:spcAft>
                <a:spcPts val="600"/>
              </a:spcAft>
              <a:buFont typeface="Wingdings" panose="05000000000000000000" pitchFamily="2" charset="2"/>
              <a:buChar char="Ø"/>
            </a:pPr>
            <a:r>
              <a:rPr lang="ja-JP" altLang="en-US" sz="1600" dirty="0"/>
              <a:t>欧州連合関税法典（</a:t>
            </a:r>
            <a:r>
              <a:rPr lang="en-US" altLang="ja-JP" sz="1600" dirty="0" smtClean="0"/>
              <a:t>Union‘s </a:t>
            </a:r>
            <a:r>
              <a:rPr lang="en-US" altLang="ja-JP" sz="1600" dirty="0"/>
              <a:t>Customs </a:t>
            </a:r>
            <a:r>
              <a:rPr lang="en-US" altLang="ja-JP" sz="1600" dirty="0" smtClean="0"/>
              <a:t>Code</a:t>
            </a:r>
            <a:r>
              <a:rPr lang="ja-JP" altLang="en-US" sz="1600" dirty="0"/>
              <a:t>）が北アイルランドに引き続き適用</a:t>
            </a:r>
            <a:r>
              <a:rPr lang="ja-JP" altLang="en-US" sz="1600" dirty="0" smtClean="0"/>
              <a:t>される。</a:t>
            </a:r>
            <a:endParaRPr lang="en-US" altLang="ja-JP" sz="1600" dirty="0"/>
          </a:p>
          <a:p>
            <a:pPr marL="285750" indent="-285750">
              <a:spcAft>
                <a:spcPts val="600"/>
              </a:spcAft>
              <a:buFont typeface="Wingdings" panose="05000000000000000000" pitchFamily="2" charset="2"/>
              <a:buChar char="u"/>
            </a:pPr>
            <a:r>
              <a:rPr lang="ja-JP" altLang="en-US" sz="1800" u="sng" dirty="0" smtClean="0">
                <a:solidFill>
                  <a:srgbClr val="0505FF"/>
                </a:solidFill>
              </a:rPr>
              <a:t>合同</a:t>
            </a:r>
            <a:r>
              <a:rPr lang="ja-JP" altLang="en-US" sz="1800" u="sng" dirty="0">
                <a:solidFill>
                  <a:srgbClr val="0505FF"/>
                </a:solidFill>
              </a:rPr>
              <a:t>委員会は，</a:t>
            </a:r>
            <a:r>
              <a:rPr lang="ja-JP" altLang="en-US" sz="1800" u="sng" dirty="0" smtClean="0">
                <a:solidFill>
                  <a:srgbClr val="0505FF"/>
                </a:solidFill>
              </a:rPr>
              <a:t>議定書の全部又は一部の適用の終了について，検討し，決定</a:t>
            </a:r>
            <a:r>
              <a:rPr lang="ja-JP" altLang="en-US" sz="1800" dirty="0" smtClean="0"/>
              <a:t>する。</a:t>
            </a:r>
            <a:endParaRPr lang="ja-JP" altLang="ja-JP" sz="1800" dirty="0"/>
          </a:p>
        </p:txBody>
      </p:sp>
      <p:sp>
        <p:nvSpPr>
          <p:cNvPr id="4" name="角丸四角形 3"/>
          <p:cNvSpPr/>
          <p:nvPr/>
        </p:nvSpPr>
        <p:spPr>
          <a:xfrm>
            <a:off x="90116" y="4673193"/>
            <a:ext cx="10551282" cy="2844528"/>
          </a:xfrm>
          <a:prstGeom prst="roundRect">
            <a:avLst>
              <a:gd name="adj" fmla="val 4311"/>
            </a:avLst>
          </a:prstGeom>
          <a:noFill/>
          <a:ln>
            <a:solidFill>
              <a:srgbClr val="000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95919" y="4457169"/>
            <a:ext cx="5034757" cy="408623"/>
          </a:xfrm>
          <a:prstGeom prst="roundRect">
            <a:avLst/>
          </a:prstGeom>
          <a:solidFill>
            <a:srgbClr val="00008C"/>
          </a:solidFill>
          <a:ln>
            <a:solidFill>
              <a:srgbClr val="00008C"/>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800" b="1" dirty="0">
                <a:solidFill>
                  <a:schemeClr val="bg1"/>
                </a:solidFill>
              </a:rPr>
              <a:t>アイルランド及び北アイルランドに関する</a:t>
            </a:r>
            <a:r>
              <a:rPr lang="ja-JP" altLang="en-US" sz="1800" b="1" dirty="0" smtClean="0">
                <a:solidFill>
                  <a:schemeClr val="bg1"/>
                </a:solidFill>
              </a:rPr>
              <a:t>議定書</a:t>
            </a:r>
            <a:endParaRPr lang="ja-JP" altLang="en-US" sz="1800" b="1" dirty="0">
              <a:solidFill>
                <a:schemeClr val="bg1"/>
              </a:solidFill>
            </a:endParaRPr>
          </a:p>
        </p:txBody>
      </p:sp>
      <p:sp>
        <p:nvSpPr>
          <p:cNvPr id="7" name="正方形/長方形 6"/>
          <p:cNvSpPr/>
          <p:nvPr/>
        </p:nvSpPr>
        <p:spPr>
          <a:xfrm>
            <a:off x="90115" y="1019741"/>
            <a:ext cx="10551283" cy="3460065"/>
          </a:xfrm>
          <a:prstGeom prst="rect">
            <a:avLst/>
          </a:prstGeom>
          <a:ln w="19050">
            <a:noFill/>
            <a:prstDash val="dash"/>
          </a:ln>
        </p:spPr>
        <p:txBody>
          <a:bodyPr wrap="square" lIns="104282" tIns="52141" rIns="104282" bIns="52141">
            <a:spAutoFit/>
          </a:bodyPr>
          <a:lstStyle/>
          <a:p>
            <a:pPr marL="285750" indent="-285750">
              <a:buFont typeface="Wingdings" panose="05000000000000000000" pitchFamily="2" charset="2"/>
              <a:buChar char="u"/>
            </a:pPr>
            <a:r>
              <a:rPr lang="ja-JP" altLang="ja-JP" sz="2000" b="1" dirty="0" smtClean="0"/>
              <a:t>移行</a:t>
            </a:r>
            <a:r>
              <a:rPr lang="ja-JP" altLang="en-US" sz="2000" b="1" dirty="0" smtClean="0"/>
              <a:t>期間</a:t>
            </a:r>
            <a:endParaRPr lang="ja-JP" altLang="ja-JP" sz="2000" b="1" dirty="0"/>
          </a:p>
          <a:p>
            <a:pPr marL="549275" lvl="0" indent="-285750">
              <a:buFont typeface="Wingdings" panose="05000000000000000000" pitchFamily="2" charset="2"/>
              <a:buChar char="Ø"/>
            </a:pPr>
            <a:r>
              <a:rPr lang="ja-JP" altLang="ja-JP" sz="1600" u="sng" dirty="0">
                <a:solidFill>
                  <a:srgbClr val="0505FF"/>
                </a:solidFill>
              </a:rPr>
              <a:t>２０２０年１２月３１日まで</a:t>
            </a:r>
            <a:r>
              <a:rPr lang="ja-JP" altLang="ja-JP" sz="1600" dirty="0"/>
              <a:t>の移行期間を設ける。</a:t>
            </a:r>
          </a:p>
          <a:p>
            <a:pPr marL="549275" lvl="0" indent="-285750">
              <a:buFont typeface="Wingdings" panose="05000000000000000000" pitchFamily="2" charset="2"/>
              <a:buChar char="Ø"/>
            </a:pPr>
            <a:r>
              <a:rPr lang="ja-JP" altLang="ja-JP" sz="1600" dirty="0"/>
              <a:t>移行期間中は</a:t>
            </a:r>
            <a:r>
              <a:rPr lang="ja-JP" altLang="en-US" sz="1600" dirty="0"/>
              <a:t>ＥＵ</a:t>
            </a:r>
            <a:r>
              <a:rPr lang="ja-JP" altLang="ja-JP" sz="1600" dirty="0"/>
              <a:t>法が英国に適用され</a:t>
            </a:r>
            <a:r>
              <a:rPr lang="ja-JP" altLang="en-US" sz="1600" dirty="0"/>
              <a:t>，</a:t>
            </a:r>
            <a:r>
              <a:rPr lang="ja-JP" altLang="ja-JP" sz="1600" dirty="0"/>
              <a:t>英国は</a:t>
            </a:r>
            <a:r>
              <a:rPr lang="ja-JP" altLang="en-US" sz="1600" dirty="0"/>
              <a:t>ＥＵ</a:t>
            </a:r>
            <a:r>
              <a:rPr lang="ja-JP" altLang="ja-JP" sz="1600" dirty="0"/>
              <a:t>が締結した国際約束における義務に拘束される。</a:t>
            </a:r>
          </a:p>
          <a:p>
            <a:pPr marL="549275" lvl="0" indent="-285750">
              <a:buFont typeface="Wingdings" panose="05000000000000000000" pitchFamily="2" charset="2"/>
              <a:buChar char="Ø"/>
            </a:pPr>
            <a:r>
              <a:rPr lang="ja-JP" altLang="ja-JP" sz="1600" dirty="0"/>
              <a:t>合同委員会は</a:t>
            </a:r>
            <a:r>
              <a:rPr lang="ja-JP" altLang="en-US" sz="1600" dirty="0"/>
              <a:t>，</a:t>
            </a:r>
            <a:r>
              <a:rPr lang="ja-JP" altLang="ja-JP" sz="1600" u="sng" dirty="0">
                <a:solidFill>
                  <a:srgbClr val="0505FF"/>
                </a:solidFill>
              </a:rPr>
              <a:t>２０２０年７月１日までに</a:t>
            </a:r>
            <a:r>
              <a:rPr lang="ja-JP" altLang="en-US" sz="1600" u="sng" dirty="0">
                <a:solidFill>
                  <a:srgbClr val="0505FF"/>
                </a:solidFill>
              </a:rPr>
              <a:t>，</a:t>
            </a:r>
            <a:r>
              <a:rPr lang="ja-JP" altLang="ja-JP" sz="1600" u="sng" dirty="0">
                <a:solidFill>
                  <a:srgbClr val="0505FF"/>
                </a:solidFill>
              </a:rPr>
              <a:t>１回に限り</a:t>
            </a:r>
            <a:r>
              <a:rPr lang="ja-JP" altLang="en-US" sz="1600" u="sng" dirty="0" smtClean="0">
                <a:solidFill>
                  <a:srgbClr val="0505FF"/>
                </a:solidFill>
              </a:rPr>
              <a:t>，１年又は２年</a:t>
            </a:r>
            <a:r>
              <a:rPr lang="ja-JP" altLang="ja-JP" sz="1600" u="sng" dirty="0" smtClean="0">
                <a:solidFill>
                  <a:srgbClr val="0505FF"/>
                </a:solidFill>
              </a:rPr>
              <a:t>の</a:t>
            </a:r>
            <a:r>
              <a:rPr lang="ja-JP" altLang="ja-JP" sz="1600" u="sng" dirty="0">
                <a:solidFill>
                  <a:srgbClr val="0505FF"/>
                </a:solidFill>
              </a:rPr>
              <a:t>移行期間延長を決定できる</a:t>
            </a:r>
            <a:r>
              <a:rPr lang="ja-JP" altLang="ja-JP" sz="1600" dirty="0" smtClean="0"/>
              <a:t>。</a:t>
            </a:r>
            <a:endParaRPr lang="en-US" altLang="ja-JP" sz="1600" dirty="0" smtClean="0"/>
          </a:p>
          <a:p>
            <a:pPr marL="549275" lvl="0" indent="-285750">
              <a:buFont typeface="Wingdings" panose="05000000000000000000" pitchFamily="2" charset="2"/>
              <a:buChar char="Ø"/>
            </a:pPr>
            <a:endParaRPr lang="ja-JP" altLang="ja-JP" sz="600" dirty="0"/>
          </a:p>
          <a:p>
            <a:pPr marL="285750" indent="-285750">
              <a:buFont typeface="Wingdings" panose="05000000000000000000" pitchFamily="2" charset="2"/>
              <a:buChar char="u"/>
            </a:pPr>
            <a:r>
              <a:rPr lang="ja-JP" altLang="ja-JP" sz="1800" b="1" dirty="0" smtClean="0"/>
              <a:t>市民</a:t>
            </a:r>
            <a:r>
              <a:rPr lang="ja-JP" altLang="ja-JP" sz="1800" b="1" dirty="0"/>
              <a:t>の権利</a:t>
            </a:r>
          </a:p>
          <a:p>
            <a:pPr marL="549275" indent="-285750">
              <a:buFont typeface="Wingdings" panose="05000000000000000000" pitchFamily="2" charset="2"/>
              <a:buChar char="Ø"/>
            </a:pPr>
            <a:r>
              <a:rPr lang="ja-JP" altLang="ja-JP" sz="1600" dirty="0" smtClean="0"/>
              <a:t>移行</a:t>
            </a:r>
            <a:r>
              <a:rPr lang="ja-JP" altLang="ja-JP" sz="1600" dirty="0"/>
              <a:t>期間終了までに英国に居住を開始した</a:t>
            </a:r>
            <a:r>
              <a:rPr lang="ja-JP" altLang="en-US" sz="1600" dirty="0"/>
              <a:t>ＥＵ</a:t>
            </a:r>
            <a:r>
              <a:rPr lang="ja-JP" altLang="ja-JP" sz="1600" dirty="0"/>
              <a:t>市民及び</a:t>
            </a:r>
            <a:r>
              <a:rPr lang="ja-JP" altLang="en-US" sz="1600" dirty="0"/>
              <a:t>ＥＵ</a:t>
            </a:r>
            <a:r>
              <a:rPr lang="ja-JP" altLang="ja-JP" sz="1600" dirty="0"/>
              <a:t>各国に居住を開始した</a:t>
            </a:r>
            <a:r>
              <a:rPr lang="ja-JP" altLang="ja-JP" sz="1600" dirty="0" smtClean="0"/>
              <a:t>英国民</a:t>
            </a:r>
            <a:r>
              <a:rPr lang="ja-JP" altLang="en-US" sz="1600" dirty="0" smtClean="0"/>
              <a:t>は，</a:t>
            </a:r>
            <a:r>
              <a:rPr lang="ja-JP" altLang="en-US" sz="1600" u="sng" dirty="0" smtClean="0">
                <a:solidFill>
                  <a:srgbClr val="0505FF"/>
                </a:solidFill>
              </a:rPr>
              <a:t>移行</a:t>
            </a:r>
            <a:r>
              <a:rPr lang="ja-JP" altLang="en-US" sz="1600" u="sng" dirty="0">
                <a:solidFill>
                  <a:srgbClr val="0505FF"/>
                </a:solidFill>
              </a:rPr>
              <a:t>期間終了後も居住・就労・勉学を継続できる</a:t>
            </a:r>
            <a:r>
              <a:rPr lang="ja-JP" altLang="en-US" sz="1600" u="sng" dirty="0" smtClean="0">
                <a:solidFill>
                  <a:srgbClr val="0505FF"/>
                </a:solidFill>
              </a:rPr>
              <a:t>。</a:t>
            </a:r>
            <a:endParaRPr lang="en-US" altLang="ja-JP" sz="1600" u="sng" dirty="0" smtClean="0">
              <a:solidFill>
                <a:srgbClr val="0505FF"/>
              </a:solidFill>
            </a:endParaRPr>
          </a:p>
          <a:p>
            <a:pPr marL="549275" indent="-285750">
              <a:buFont typeface="Wingdings" panose="05000000000000000000" pitchFamily="2" charset="2"/>
              <a:buChar char="Ø"/>
            </a:pPr>
            <a:r>
              <a:rPr lang="ja-JP" altLang="ja-JP" sz="1600" dirty="0" smtClean="0"/>
              <a:t>受入</a:t>
            </a:r>
            <a:r>
              <a:rPr lang="ja-JP" altLang="ja-JP" sz="1600" dirty="0"/>
              <a:t>国</a:t>
            </a:r>
            <a:r>
              <a:rPr lang="ja-JP" altLang="ja-JP" sz="1600" dirty="0" smtClean="0"/>
              <a:t>は</a:t>
            </a:r>
            <a:r>
              <a:rPr lang="ja-JP" altLang="en-US" sz="1600" dirty="0" smtClean="0"/>
              <a:t>，</a:t>
            </a:r>
            <a:r>
              <a:rPr lang="ja-JP" altLang="ja-JP" sz="1600" dirty="0" smtClean="0"/>
              <a:t>当該</a:t>
            </a:r>
            <a:r>
              <a:rPr lang="ja-JP" altLang="ja-JP" sz="1600" dirty="0"/>
              <a:t>居住者に</a:t>
            </a:r>
            <a:r>
              <a:rPr lang="ja-JP" altLang="ja-JP" sz="1600" dirty="0" smtClean="0"/>
              <a:t>対</a:t>
            </a:r>
            <a:r>
              <a:rPr lang="ja-JP" altLang="en-US" sz="1600" dirty="0" smtClean="0"/>
              <a:t>し，</a:t>
            </a:r>
            <a:r>
              <a:rPr lang="ja-JP" altLang="ja-JP" sz="1600" u="sng" dirty="0" smtClean="0">
                <a:solidFill>
                  <a:srgbClr val="0505FF"/>
                </a:solidFill>
              </a:rPr>
              <a:t>これら</a:t>
            </a:r>
            <a:r>
              <a:rPr lang="ja-JP" altLang="ja-JP" sz="1600" u="sng" dirty="0">
                <a:solidFill>
                  <a:srgbClr val="0505FF"/>
                </a:solidFill>
              </a:rPr>
              <a:t>の権利を付与する新たな居住資格への申請</a:t>
            </a:r>
            <a:r>
              <a:rPr lang="ja-JP" altLang="ja-JP" sz="1600" dirty="0"/>
              <a:t>を求めること</a:t>
            </a:r>
            <a:r>
              <a:rPr lang="ja-JP" altLang="ja-JP" sz="1600" dirty="0" smtClean="0"/>
              <a:t>が</a:t>
            </a:r>
            <a:r>
              <a:rPr lang="ja-JP" altLang="en-US" sz="1600" dirty="0" smtClean="0"/>
              <a:t>できる</a:t>
            </a:r>
            <a:r>
              <a:rPr lang="ja-JP" altLang="ja-JP" sz="1600" dirty="0" smtClean="0"/>
              <a:t>。</a:t>
            </a:r>
            <a:endParaRPr lang="en-US" altLang="ja-JP" sz="1600" dirty="0" smtClean="0"/>
          </a:p>
          <a:p>
            <a:pPr lvl="0"/>
            <a:endParaRPr lang="ja-JP" altLang="ja-JP" sz="600" dirty="0"/>
          </a:p>
          <a:p>
            <a:pPr marL="285750" indent="-285750">
              <a:buFont typeface="Wingdings" panose="05000000000000000000" pitchFamily="2" charset="2"/>
              <a:buChar char="u"/>
            </a:pPr>
            <a:r>
              <a:rPr lang="ja-JP" altLang="en-US" sz="1800" b="1" dirty="0" smtClean="0"/>
              <a:t>離脱に</a:t>
            </a:r>
            <a:r>
              <a:rPr lang="ja-JP" altLang="en-US" sz="1800" b="1" dirty="0"/>
              <a:t>関する</a:t>
            </a:r>
            <a:r>
              <a:rPr lang="ja-JP" altLang="en-US" sz="1800" b="1" dirty="0" smtClean="0"/>
              <a:t>事項</a:t>
            </a:r>
            <a:endParaRPr lang="ja-JP" altLang="ja-JP" sz="1800" b="1" dirty="0"/>
          </a:p>
          <a:p>
            <a:pPr marL="549275" lvl="0" indent="-285750">
              <a:buFont typeface="Wingdings" panose="05000000000000000000" pitchFamily="2" charset="2"/>
              <a:buChar char="Ø"/>
            </a:pPr>
            <a:r>
              <a:rPr lang="ja-JP" altLang="ja-JP" sz="1600" dirty="0" smtClean="0"/>
              <a:t>移行</a:t>
            </a:r>
            <a:r>
              <a:rPr lang="ja-JP" altLang="ja-JP" sz="1600" dirty="0"/>
              <a:t>期間終了まで</a:t>
            </a:r>
            <a:r>
              <a:rPr lang="ja-JP" altLang="ja-JP" sz="1600" dirty="0" smtClean="0"/>
              <a:t>に</a:t>
            </a:r>
            <a:r>
              <a:rPr lang="ja-JP" altLang="en-US" sz="1600" dirty="0" smtClean="0"/>
              <a:t>英ＥＵの市場に適法</a:t>
            </a:r>
            <a:r>
              <a:rPr lang="ja-JP" altLang="ja-JP" sz="1600" dirty="0" smtClean="0"/>
              <a:t>に</a:t>
            </a:r>
            <a:r>
              <a:rPr lang="ja-JP" altLang="en-US" sz="1600" dirty="0" smtClean="0"/>
              <a:t>流通している</a:t>
            </a:r>
            <a:r>
              <a:rPr lang="ja-JP" altLang="ja-JP" sz="1600" dirty="0" smtClean="0"/>
              <a:t>物品は</a:t>
            </a:r>
            <a:r>
              <a:rPr lang="ja-JP" altLang="en-US" sz="1600" dirty="0" smtClean="0"/>
              <a:t>，</a:t>
            </a:r>
            <a:r>
              <a:rPr lang="ja-JP" altLang="en-US" sz="1600" u="sng" dirty="0" smtClean="0">
                <a:solidFill>
                  <a:srgbClr val="0505FF"/>
                </a:solidFill>
              </a:rPr>
              <a:t>最終消費者</a:t>
            </a:r>
            <a:r>
              <a:rPr lang="ja-JP" altLang="ja-JP" sz="1600" u="sng" dirty="0" smtClean="0">
                <a:solidFill>
                  <a:srgbClr val="0505FF"/>
                </a:solidFill>
              </a:rPr>
              <a:t>の</a:t>
            </a:r>
            <a:r>
              <a:rPr lang="ja-JP" altLang="ja-JP" sz="1600" u="sng" dirty="0">
                <a:solidFill>
                  <a:srgbClr val="0505FF"/>
                </a:solidFill>
              </a:rPr>
              <a:t>手に渡る</a:t>
            </a:r>
            <a:r>
              <a:rPr lang="ja-JP" altLang="ja-JP" sz="1600" u="sng" dirty="0" smtClean="0">
                <a:solidFill>
                  <a:srgbClr val="0505FF"/>
                </a:solidFill>
              </a:rPr>
              <a:t>まで</a:t>
            </a:r>
            <a:r>
              <a:rPr lang="ja-JP" altLang="en-US" sz="1600" u="sng" dirty="0" smtClean="0">
                <a:solidFill>
                  <a:srgbClr val="0505FF"/>
                </a:solidFill>
              </a:rPr>
              <a:t>，</a:t>
            </a:r>
            <a:r>
              <a:rPr lang="ja-JP" altLang="en-US" sz="1600" u="sng" dirty="0">
                <a:solidFill>
                  <a:srgbClr val="0505FF"/>
                </a:solidFill>
              </a:rPr>
              <a:t>両市場</a:t>
            </a:r>
            <a:r>
              <a:rPr lang="ja-JP" altLang="en-US" sz="1600" u="sng" dirty="0" smtClean="0">
                <a:solidFill>
                  <a:srgbClr val="0505FF"/>
                </a:solidFill>
              </a:rPr>
              <a:t>を自由に流通することができる。</a:t>
            </a:r>
            <a:endParaRPr lang="ja-JP" altLang="ja-JP" sz="1600" u="sng" dirty="0">
              <a:solidFill>
                <a:srgbClr val="0505FF"/>
              </a:solidFill>
            </a:endParaRPr>
          </a:p>
          <a:p>
            <a:pPr marL="549275" lvl="0" indent="-285750">
              <a:buFont typeface="Wingdings" panose="05000000000000000000" pitchFamily="2" charset="2"/>
              <a:buChar char="Ø"/>
            </a:pPr>
            <a:r>
              <a:rPr lang="ja-JP" altLang="ja-JP" sz="1600" dirty="0"/>
              <a:t>移行期間終了まで</a:t>
            </a:r>
            <a:r>
              <a:rPr lang="ja-JP" altLang="ja-JP" sz="1600" dirty="0" smtClean="0"/>
              <a:t>に</a:t>
            </a:r>
            <a:r>
              <a:rPr lang="ja-JP" altLang="en-US" sz="1600" dirty="0" smtClean="0"/>
              <a:t>移動が</a:t>
            </a:r>
            <a:r>
              <a:rPr lang="ja-JP" altLang="ja-JP" sz="1600" dirty="0" smtClean="0"/>
              <a:t>開始され</a:t>
            </a:r>
            <a:r>
              <a:rPr lang="ja-JP" altLang="en-US" sz="1600" dirty="0" smtClean="0"/>
              <a:t>た</a:t>
            </a:r>
            <a:r>
              <a:rPr lang="ja-JP" altLang="ja-JP" sz="1600" u="sng" dirty="0" smtClean="0">
                <a:solidFill>
                  <a:srgbClr val="0505FF"/>
                </a:solidFill>
              </a:rPr>
              <a:t>物品</a:t>
            </a:r>
            <a:r>
              <a:rPr lang="ja-JP" altLang="ja-JP" sz="1600" u="sng" dirty="0">
                <a:solidFill>
                  <a:srgbClr val="0505FF"/>
                </a:solidFill>
              </a:rPr>
              <a:t>の移動</a:t>
            </a:r>
            <a:r>
              <a:rPr lang="ja-JP" altLang="ja-JP" sz="1600" u="sng" dirty="0" smtClean="0">
                <a:solidFill>
                  <a:srgbClr val="0505FF"/>
                </a:solidFill>
              </a:rPr>
              <a:t>に</a:t>
            </a:r>
            <a:r>
              <a:rPr lang="ja-JP" altLang="en-US" sz="1600" u="sng" dirty="0" smtClean="0">
                <a:solidFill>
                  <a:srgbClr val="0505FF"/>
                </a:solidFill>
              </a:rPr>
              <a:t>対する関税，ＶＡＴ及び物品税については，ＥＵ規則に従う。</a:t>
            </a:r>
            <a:endParaRPr lang="ja-JP" altLang="ja-JP" sz="600" dirty="0"/>
          </a:p>
        </p:txBody>
      </p:sp>
      <p:sp>
        <p:nvSpPr>
          <p:cNvPr id="8" name="角丸四角形 7"/>
          <p:cNvSpPr/>
          <p:nvPr/>
        </p:nvSpPr>
        <p:spPr>
          <a:xfrm>
            <a:off x="90116" y="828303"/>
            <a:ext cx="10551282" cy="3528392"/>
          </a:xfrm>
          <a:prstGeom prst="roundRect">
            <a:avLst>
              <a:gd name="adj" fmla="val 4311"/>
            </a:avLst>
          </a:prstGeom>
          <a:noFill/>
          <a:ln>
            <a:solidFill>
              <a:srgbClr val="000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95919" y="612279"/>
            <a:ext cx="1368153" cy="408623"/>
          </a:xfrm>
          <a:prstGeom prst="roundRect">
            <a:avLst/>
          </a:prstGeom>
          <a:solidFill>
            <a:srgbClr val="00008C"/>
          </a:solidFill>
          <a:ln>
            <a:solidFill>
              <a:srgbClr val="00008C"/>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800" b="1" dirty="0" smtClean="0">
                <a:solidFill>
                  <a:schemeClr val="bg1"/>
                </a:solidFill>
              </a:rPr>
              <a:t>主な項目</a:t>
            </a:r>
            <a:endParaRPr kumimoji="1" lang="ja-JP" altLang="en-US" sz="1800" b="1" dirty="0">
              <a:solidFill>
                <a:schemeClr val="bg1"/>
              </a:solidFill>
            </a:endParaRPr>
          </a:p>
        </p:txBody>
      </p:sp>
    </p:spTree>
    <p:extLst>
      <p:ext uri="{BB962C8B-B14F-4D97-AF65-F5344CB8AC3E}">
        <p14:creationId xmlns:p14="http://schemas.microsoft.com/office/powerpoint/2010/main" val="826035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272095" y="49201"/>
            <a:ext cx="1464006" cy="513808"/>
          </a:xfrm>
          <a:prstGeom prst="rect">
            <a:avLst/>
          </a:prstGeom>
          <a:noFill/>
        </p:spPr>
        <p:txBody>
          <a:bodyPr wrap="none" lIns="104282" tIns="52141" rIns="104282" bIns="52141" rtlCol="0">
            <a:spAutoFit/>
          </a:bodyPr>
          <a:lstStyle/>
          <a:p>
            <a:pPr algn="r"/>
            <a:r>
              <a:rPr lang="ja-JP" altLang="en-US" sz="1300" dirty="0">
                <a:solidFill>
                  <a:schemeClr val="bg1"/>
                </a:solidFill>
              </a:rPr>
              <a:t>平成</a:t>
            </a:r>
            <a:r>
              <a:rPr lang="en-US" altLang="ja-JP" sz="1300" dirty="0">
                <a:solidFill>
                  <a:schemeClr val="bg1"/>
                </a:solidFill>
              </a:rPr>
              <a:t>29</a:t>
            </a:r>
            <a:r>
              <a:rPr lang="ja-JP" altLang="en-US" sz="1300" dirty="0">
                <a:solidFill>
                  <a:schemeClr val="bg1"/>
                </a:solidFill>
              </a:rPr>
              <a:t>年</a:t>
            </a:r>
            <a:r>
              <a:rPr lang="en-US" altLang="ja-JP" sz="1300" dirty="0">
                <a:solidFill>
                  <a:schemeClr val="bg1"/>
                </a:solidFill>
              </a:rPr>
              <a:t>3</a:t>
            </a:r>
            <a:r>
              <a:rPr lang="ja-JP" altLang="en-US" sz="1300" dirty="0">
                <a:solidFill>
                  <a:schemeClr val="bg1"/>
                </a:solidFill>
              </a:rPr>
              <a:t>月</a:t>
            </a:r>
            <a:r>
              <a:rPr lang="en-US" altLang="ja-JP" sz="1300" dirty="0">
                <a:solidFill>
                  <a:schemeClr val="bg1"/>
                </a:solidFill>
              </a:rPr>
              <a:t>30</a:t>
            </a:r>
            <a:r>
              <a:rPr lang="ja-JP" altLang="en-US" sz="1300" dirty="0">
                <a:solidFill>
                  <a:schemeClr val="bg1"/>
                </a:solidFill>
              </a:rPr>
              <a:t>日</a:t>
            </a:r>
            <a:endParaRPr lang="en-US" altLang="ja-JP" sz="1300" dirty="0">
              <a:solidFill>
                <a:schemeClr val="bg1"/>
              </a:solidFill>
            </a:endParaRPr>
          </a:p>
          <a:p>
            <a:pPr algn="r"/>
            <a:r>
              <a:rPr lang="ja-JP" altLang="en-US" sz="1300" dirty="0">
                <a:solidFill>
                  <a:schemeClr val="bg1"/>
                </a:solidFill>
              </a:rPr>
              <a:t>外務省</a:t>
            </a:r>
          </a:p>
        </p:txBody>
      </p:sp>
      <p:sp>
        <p:nvSpPr>
          <p:cNvPr id="11" name="タイトル 3"/>
          <p:cNvSpPr txBox="1">
            <a:spLocks/>
          </p:cNvSpPr>
          <p:nvPr/>
        </p:nvSpPr>
        <p:spPr>
          <a:xfrm>
            <a:off x="19500" y="108223"/>
            <a:ext cx="10693400" cy="458926"/>
          </a:xfrm>
          <a:prstGeom prst="rect">
            <a:avLst/>
          </a:prstGeom>
          <a:solidFill>
            <a:srgbClr val="00008C"/>
          </a:solidFill>
          <a:ln w="25402">
            <a:solidFill>
              <a:srgbClr val="00008C"/>
            </a:solidFill>
            <a:prstDash val="solid"/>
            <a:round/>
          </a:ln>
        </p:spPr>
        <p:txBody>
          <a:bodyPr vert="horz" wrap="none" lIns="99500" tIns="49750" rIns="99500" bIns="49750" rtlCol="0"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a:spcBef>
                <a:spcPts val="0"/>
              </a:spcBef>
            </a:pPr>
            <a:r>
              <a:rPr lang="ja-JP" altLang="en-US" sz="2200" b="1" dirty="0" smtClean="0">
                <a:solidFill>
                  <a:srgbClr val="FFFFFF"/>
                </a:solidFill>
                <a:latin typeface="Arial" pitchFamily="34"/>
                <a:ea typeface="ＭＳ Ｐゴシック" pitchFamily="50"/>
              </a:rPr>
              <a:t>英ＥＵ間の将来関係の枠組みに関する政治宣言（概要）</a:t>
            </a:r>
            <a:endParaRPr lang="ja-JP" altLang="en-US" sz="2200" b="1" dirty="0">
              <a:solidFill>
                <a:srgbClr val="FFFFFF"/>
              </a:solidFill>
              <a:latin typeface="Arial" pitchFamily="34"/>
              <a:ea typeface="ＭＳ Ｐゴシック" pitchFamily="50"/>
            </a:endParaRPr>
          </a:p>
        </p:txBody>
      </p:sp>
      <p:sp>
        <p:nvSpPr>
          <p:cNvPr id="12" name="正方形/長方形 11"/>
          <p:cNvSpPr/>
          <p:nvPr/>
        </p:nvSpPr>
        <p:spPr>
          <a:xfrm>
            <a:off x="90115" y="3433266"/>
            <a:ext cx="10551283" cy="3803749"/>
          </a:xfrm>
          <a:prstGeom prst="rect">
            <a:avLst/>
          </a:prstGeom>
          <a:ln w="19050">
            <a:noFill/>
            <a:prstDash val="dash"/>
          </a:ln>
        </p:spPr>
        <p:txBody>
          <a:bodyPr wrap="square" lIns="104282" tIns="52141" rIns="104282" bIns="52141">
            <a:spAutoFit/>
          </a:bodyPr>
          <a:lstStyle/>
          <a:p>
            <a:pPr marL="285750" indent="-285750">
              <a:lnSpc>
                <a:spcPts val="2000"/>
              </a:lnSpc>
              <a:buFont typeface="Wingdings" panose="05000000000000000000" pitchFamily="2" charset="2"/>
              <a:buChar char="u"/>
            </a:pPr>
            <a:r>
              <a:rPr lang="ja-JP" altLang="en-US" sz="1800" b="1" dirty="0" smtClean="0"/>
              <a:t>経済パートナーシップ</a:t>
            </a:r>
            <a:endParaRPr lang="en-US" altLang="ja-JP" sz="1800" b="1" dirty="0" smtClean="0"/>
          </a:p>
          <a:p>
            <a:pPr marL="549275" indent="-285750">
              <a:lnSpc>
                <a:spcPts val="2000"/>
              </a:lnSpc>
              <a:buFont typeface="Wingdings" panose="05000000000000000000" pitchFamily="2" charset="2"/>
              <a:buChar char="Ø"/>
            </a:pPr>
            <a:r>
              <a:rPr lang="ja-JP" altLang="en-US" sz="1600" b="1" dirty="0" smtClean="0"/>
              <a:t>物品</a:t>
            </a:r>
            <a:r>
              <a:rPr lang="ja-JP" altLang="en-US" sz="1600" dirty="0" smtClean="0"/>
              <a:t>：</a:t>
            </a:r>
            <a:r>
              <a:rPr lang="ja-JP" altLang="en-US" sz="1600" u="sng" dirty="0" smtClean="0">
                <a:solidFill>
                  <a:srgbClr val="0505FF"/>
                </a:solidFill>
              </a:rPr>
              <a:t>自由貿易地域を創設</a:t>
            </a:r>
            <a:r>
              <a:rPr lang="ja-JP" altLang="en-US" sz="1600" dirty="0" smtClean="0"/>
              <a:t>する包括的な取決め。単一関税領域に基づく野心的な関税取決めにより，</a:t>
            </a:r>
            <a:r>
              <a:rPr lang="ja-JP" altLang="en-US" sz="1600" u="sng" dirty="0" smtClean="0">
                <a:solidFill>
                  <a:srgbClr val="0505FF"/>
                </a:solidFill>
              </a:rPr>
              <a:t>全ての物品分野について，関税，手数料，数量制限なし</a:t>
            </a:r>
            <a:r>
              <a:rPr lang="ja-JP" altLang="en-US" sz="1600" dirty="0" smtClean="0"/>
              <a:t>。</a:t>
            </a:r>
            <a:endParaRPr lang="en-US" altLang="ja-JP" sz="1600" dirty="0" smtClean="0"/>
          </a:p>
          <a:p>
            <a:pPr marL="549275" indent="-285750">
              <a:lnSpc>
                <a:spcPts val="2000"/>
              </a:lnSpc>
              <a:buFont typeface="Wingdings" panose="05000000000000000000" pitchFamily="2" charset="2"/>
              <a:buChar char="Ø"/>
            </a:pPr>
            <a:r>
              <a:rPr lang="ja-JP" altLang="en-US" sz="1600" b="1" dirty="0" smtClean="0"/>
              <a:t>サービス及び投資</a:t>
            </a:r>
            <a:r>
              <a:rPr lang="ja-JP" altLang="en-US" sz="1600" dirty="0" smtClean="0"/>
              <a:t>：野心的，包括的かつバランスのとれた取決め。サービス貿易に関し，</a:t>
            </a:r>
            <a:r>
              <a:rPr lang="ja-JP" altLang="en-US" sz="1600" u="sng" dirty="0" smtClean="0">
                <a:solidFill>
                  <a:srgbClr val="0505FF"/>
                </a:solidFill>
              </a:rPr>
              <a:t>ＷＴＯの約束をはるかに</a:t>
            </a:r>
            <a:r>
              <a:rPr lang="ja-JP" altLang="en-US" sz="1600" u="sng" dirty="0" smtClean="0">
                <a:solidFill>
                  <a:srgbClr val="0505FF"/>
                </a:solidFill>
              </a:rPr>
              <a:t>上回る自由化</a:t>
            </a:r>
            <a:r>
              <a:rPr lang="ja-JP" altLang="en-US" sz="1600" u="sng" dirty="0">
                <a:solidFill>
                  <a:srgbClr val="0505FF"/>
                </a:solidFill>
              </a:rPr>
              <a:t>レベルを</a:t>
            </a:r>
            <a:r>
              <a:rPr lang="ja-JP" altLang="en-US" sz="1600" u="sng" dirty="0" smtClean="0">
                <a:solidFill>
                  <a:srgbClr val="0505FF"/>
                </a:solidFill>
              </a:rPr>
              <a:t>実現し，</a:t>
            </a:r>
            <a:r>
              <a:rPr lang="ja-JP" altLang="en-US" sz="1600" u="sng" dirty="0" smtClean="0">
                <a:solidFill>
                  <a:srgbClr val="0505FF"/>
                </a:solidFill>
              </a:rPr>
              <a:t>ＧＡＴＳ第</a:t>
            </a:r>
            <a:r>
              <a:rPr lang="ja-JP" altLang="en-US" sz="1600" u="sng" dirty="0">
                <a:solidFill>
                  <a:srgbClr val="0505FF"/>
                </a:solidFill>
              </a:rPr>
              <a:t>５</a:t>
            </a:r>
            <a:r>
              <a:rPr lang="ja-JP" altLang="en-US" sz="1600" u="sng" dirty="0" smtClean="0">
                <a:solidFill>
                  <a:srgbClr val="0505FF"/>
                </a:solidFill>
              </a:rPr>
              <a:t>条</a:t>
            </a:r>
            <a:r>
              <a:rPr lang="ja-JP" altLang="en-US" sz="1600" u="sng" dirty="0" smtClean="0">
                <a:solidFill>
                  <a:srgbClr val="0505FF"/>
                </a:solidFill>
              </a:rPr>
              <a:t>に従って相当な範囲</a:t>
            </a:r>
            <a:r>
              <a:rPr lang="ja-JP" altLang="en-US" sz="1600" u="sng" smtClean="0">
                <a:solidFill>
                  <a:srgbClr val="0505FF"/>
                </a:solidFill>
              </a:rPr>
              <a:t>の分野を対象とする</a:t>
            </a:r>
            <a:r>
              <a:rPr lang="ja-JP" altLang="en-US" sz="1600" smtClean="0"/>
              <a:t>。</a:t>
            </a:r>
            <a:r>
              <a:rPr lang="ja-JP" altLang="en-US" sz="1600" dirty="0" smtClean="0"/>
              <a:t>市場アクセス及び内国民待遇に関する規定。専門資格に関する適当な取決め。</a:t>
            </a:r>
            <a:r>
              <a:rPr lang="ja-JP" altLang="en-US" sz="1600" u="sng" dirty="0" smtClean="0">
                <a:solidFill>
                  <a:srgbClr val="0505FF"/>
                </a:solidFill>
              </a:rPr>
              <a:t>資本及び支払金の自由な移動</a:t>
            </a:r>
            <a:r>
              <a:rPr lang="ja-JP" altLang="en-US" sz="1600" dirty="0" smtClean="0"/>
              <a:t>を可能にする規定。</a:t>
            </a:r>
            <a:endParaRPr lang="en-US" altLang="ja-JP" sz="1600" dirty="0" smtClean="0"/>
          </a:p>
          <a:p>
            <a:pPr marL="549275" indent="-285750">
              <a:lnSpc>
                <a:spcPts val="2000"/>
              </a:lnSpc>
              <a:buFont typeface="Wingdings" panose="05000000000000000000" pitchFamily="2" charset="2"/>
              <a:buChar char="Ø"/>
            </a:pPr>
            <a:r>
              <a:rPr lang="ja-JP" altLang="en-US" sz="1600" b="1" dirty="0"/>
              <a:t>金融</a:t>
            </a:r>
            <a:r>
              <a:rPr lang="ja-JP" altLang="en-US" sz="1600" b="1" dirty="0" smtClean="0"/>
              <a:t>サービス</a:t>
            </a:r>
            <a:r>
              <a:rPr lang="ja-JP" altLang="en-US" sz="1600" dirty="0" smtClean="0"/>
              <a:t>：英国のＥＵ離脱後，英ＥＵ双方において，可及的速やかに</a:t>
            </a:r>
            <a:r>
              <a:rPr lang="ja-JP" altLang="en-US" sz="1600" u="sng" dirty="0" smtClean="0">
                <a:solidFill>
                  <a:srgbClr val="0505FF"/>
                </a:solidFill>
              </a:rPr>
              <a:t>同等性評価を開始</a:t>
            </a:r>
            <a:r>
              <a:rPr lang="ja-JP" altLang="en-US" sz="1600" dirty="0" smtClean="0"/>
              <a:t>。２０２０年６月までに結論を出すよう努力。</a:t>
            </a:r>
            <a:endParaRPr lang="en-US" altLang="ja-JP" sz="1600" dirty="0" smtClean="0"/>
          </a:p>
          <a:p>
            <a:pPr marL="549275" indent="-285750">
              <a:lnSpc>
                <a:spcPts val="2000"/>
              </a:lnSpc>
              <a:buFont typeface="Wingdings" panose="05000000000000000000" pitchFamily="2" charset="2"/>
              <a:buChar char="Ø"/>
            </a:pPr>
            <a:r>
              <a:rPr lang="ja-JP" altLang="en-US" sz="1600" b="1" dirty="0" smtClean="0"/>
              <a:t>デジタル</a:t>
            </a:r>
            <a:r>
              <a:rPr lang="ja-JP" altLang="en-US" sz="1600" dirty="0" smtClean="0"/>
              <a:t>：電子商取引，データの越境流通，オープンかつ安全なオンライン環境の構築の促進のための規定。</a:t>
            </a:r>
            <a:endParaRPr lang="en-US" altLang="ja-JP" sz="1600" dirty="0" smtClean="0"/>
          </a:p>
          <a:p>
            <a:pPr marL="549275" indent="-285750">
              <a:lnSpc>
                <a:spcPts val="2000"/>
              </a:lnSpc>
              <a:buFont typeface="Wingdings" panose="05000000000000000000" pitchFamily="2" charset="2"/>
              <a:buChar char="Ø"/>
            </a:pPr>
            <a:r>
              <a:rPr lang="ja-JP" altLang="en-US" sz="1600" b="1" dirty="0" smtClean="0"/>
              <a:t>モビリティー</a:t>
            </a:r>
            <a:r>
              <a:rPr lang="ja-JP" altLang="en-US" sz="1600" dirty="0" smtClean="0"/>
              <a:t>：</a:t>
            </a:r>
            <a:r>
              <a:rPr lang="ja-JP" altLang="en-US" sz="1600" u="sng" dirty="0" smtClean="0">
                <a:solidFill>
                  <a:srgbClr val="0505FF"/>
                </a:solidFill>
              </a:rPr>
              <a:t>商用目的での自然人の一時的入国及び滞在</a:t>
            </a:r>
            <a:r>
              <a:rPr lang="ja-JP" altLang="en-US" sz="1600" dirty="0" smtClean="0"/>
              <a:t>に関する取決め，</a:t>
            </a:r>
            <a:r>
              <a:rPr lang="ja-JP" altLang="en-US" sz="1600" u="sng" dirty="0" smtClean="0">
                <a:solidFill>
                  <a:srgbClr val="0505FF"/>
                </a:solidFill>
              </a:rPr>
              <a:t>短期訪問者の査証免除</a:t>
            </a:r>
            <a:r>
              <a:rPr lang="ja-JP" altLang="en-US" sz="1600" dirty="0" smtClean="0"/>
              <a:t>等。</a:t>
            </a:r>
            <a:endParaRPr lang="en-US" altLang="ja-JP" sz="1600" dirty="0" smtClean="0"/>
          </a:p>
          <a:p>
            <a:pPr marL="549275" indent="-285750">
              <a:lnSpc>
                <a:spcPts val="2000"/>
              </a:lnSpc>
              <a:buFont typeface="Wingdings" panose="05000000000000000000" pitchFamily="2" charset="2"/>
              <a:buChar char="Ø"/>
            </a:pPr>
            <a:r>
              <a:rPr lang="ja-JP" altLang="en-US" sz="1600" b="1" dirty="0" smtClean="0"/>
              <a:t>運輸</a:t>
            </a:r>
            <a:r>
              <a:rPr lang="ja-JP" altLang="en-US" sz="1600" dirty="0" smtClean="0"/>
              <a:t>：包括的な</a:t>
            </a:r>
            <a:r>
              <a:rPr lang="ja-JP" altLang="en-US" sz="1600" u="sng" dirty="0" smtClean="0">
                <a:solidFill>
                  <a:srgbClr val="0505FF"/>
                </a:solidFill>
              </a:rPr>
              <a:t>航空輸送協定</a:t>
            </a:r>
            <a:r>
              <a:rPr lang="ja-JP" altLang="en-US" sz="1600" dirty="0" smtClean="0"/>
              <a:t>。旅客及び貨物輸送事業者に対する同等の市場アクセス。</a:t>
            </a:r>
            <a:endParaRPr lang="en-US" altLang="ja-JP" sz="1600" dirty="0" smtClean="0"/>
          </a:p>
          <a:p>
            <a:pPr marL="549275" indent="-285750">
              <a:lnSpc>
                <a:spcPts val="2000"/>
              </a:lnSpc>
              <a:buFont typeface="Wingdings" panose="05000000000000000000" pitchFamily="2" charset="2"/>
              <a:buChar char="Ø"/>
            </a:pPr>
            <a:r>
              <a:rPr lang="ja-JP" altLang="en-US" sz="1600" b="1" dirty="0"/>
              <a:t>対等な競争</a:t>
            </a:r>
            <a:r>
              <a:rPr lang="ja-JP" altLang="en-US" sz="1600" b="1" dirty="0" smtClean="0"/>
              <a:t>条件</a:t>
            </a:r>
            <a:r>
              <a:rPr lang="ja-JP" altLang="en-US" sz="1600" dirty="0" smtClean="0"/>
              <a:t>：補助金，競争，社会及び雇用に関する基準，環境基準，気候変動及び関連税制等。</a:t>
            </a:r>
            <a:endParaRPr lang="en-US" altLang="ja-JP" sz="1600" dirty="0" smtClean="0"/>
          </a:p>
          <a:p>
            <a:pPr marL="285750" indent="-285750">
              <a:buFont typeface="Wingdings" panose="05000000000000000000" pitchFamily="2" charset="2"/>
              <a:buChar char="Ø"/>
            </a:pPr>
            <a:endParaRPr lang="en-US" altLang="ja-JP" sz="700" b="1" dirty="0" smtClean="0"/>
          </a:p>
          <a:p>
            <a:pPr marL="285750" indent="-285750">
              <a:lnSpc>
                <a:spcPts val="2000"/>
              </a:lnSpc>
              <a:buFont typeface="Wingdings" panose="05000000000000000000" pitchFamily="2" charset="2"/>
              <a:buChar char="u"/>
            </a:pPr>
            <a:r>
              <a:rPr lang="ja-JP" altLang="en-US" sz="1800" b="1" dirty="0" smtClean="0"/>
              <a:t>今後のプロセス</a:t>
            </a:r>
            <a:endParaRPr lang="en-US" altLang="ja-JP" sz="1800" b="1" dirty="0" smtClean="0"/>
          </a:p>
          <a:p>
            <a:pPr marL="549275" indent="-285750">
              <a:lnSpc>
                <a:spcPts val="2000"/>
              </a:lnSpc>
              <a:buFont typeface="Wingdings" panose="05000000000000000000" pitchFamily="2" charset="2"/>
              <a:buChar char="Ø"/>
            </a:pPr>
            <a:r>
              <a:rPr lang="ja-JP" altLang="en-US" sz="1600" dirty="0" smtClean="0"/>
              <a:t>２０２０年末までの将来関係妥結に向け，離脱協定発効後可及的速やかに公式な交渉プロセス開始。</a:t>
            </a:r>
            <a:endParaRPr lang="en-US" altLang="ja-JP" sz="1600" dirty="0" smtClean="0"/>
          </a:p>
        </p:txBody>
      </p:sp>
      <p:sp>
        <p:nvSpPr>
          <p:cNvPr id="4" name="角丸四角形 3"/>
          <p:cNvSpPr/>
          <p:nvPr/>
        </p:nvSpPr>
        <p:spPr>
          <a:xfrm>
            <a:off x="90116" y="3198083"/>
            <a:ext cx="10551282" cy="4182948"/>
          </a:xfrm>
          <a:prstGeom prst="roundRect">
            <a:avLst>
              <a:gd name="adj" fmla="val 4311"/>
            </a:avLst>
          </a:prstGeom>
          <a:noFill/>
          <a:ln>
            <a:solidFill>
              <a:srgbClr val="000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90116" y="2916535"/>
            <a:ext cx="1368153" cy="408623"/>
          </a:xfrm>
          <a:prstGeom prst="roundRect">
            <a:avLst/>
          </a:prstGeom>
          <a:solidFill>
            <a:srgbClr val="00008C"/>
          </a:solidFill>
          <a:ln>
            <a:solidFill>
              <a:srgbClr val="00008C"/>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800" b="1" dirty="0" smtClean="0">
                <a:solidFill>
                  <a:schemeClr val="bg1"/>
                </a:solidFill>
              </a:rPr>
              <a:t>主な項目</a:t>
            </a:r>
            <a:endParaRPr kumimoji="1" lang="ja-JP" altLang="en-US" sz="1800" b="1" dirty="0">
              <a:solidFill>
                <a:schemeClr val="bg1"/>
              </a:solidFill>
            </a:endParaRPr>
          </a:p>
        </p:txBody>
      </p:sp>
      <p:sp>
        <p:nvSpPr>
          <p:cNvPr id="9" name="テキスト ボックス 8"/>
          <p:cNvSpPr txBox="1"/>
          <p:nvPr/>
        </p:nvSpPr>
        <p:spPr>
          <a:xfrm>
            <a:off x="90116" y="756295"/>
            <a:ext cx="10551282" cy="2031325"/>
          </a:xfrm>
          <a:prstGeom prst="rect">
            <a:avLst/>
          </a:prstGeom>
          <a:solidFill>
            <a:schemeClr val="accent1">
              <a:lumMod val="20000"/>
              <a:lumOff val="80000"/>
            </a:schemeClr>
          </a:solidFill>
        </p:spPr>
        <p:txBody>
          <a:bodyPr wrap="square" numCol="2" spcCol="180000" rtlCol="0">
            <a:spAutoFit/>
          </a:bodyPr>
          <a:lstStyle/>
          <a:p>
            <a:r>
              <a:rPr lang="ja-JP" altLang="en-US" sz="1800" b="1" dirty="0"/>
              <a:t>第１部：協力の基礎</a:t>
            </a:r>
          </a:p>
          <a:p>
            <a:pPr marL="92075"/>
            <a:r>
              <a:rPr lang="ja-JP" altLang="en-US" sz="1400" dirty="0"/>
              <a:t>共通の価値／高水準な個人情報保護へのコミットメント／英国によるＥＵのプログラムへの参加条件／共通の利益に係る対話及び交流</a:t>
            </a:r>
          </a:p>
          <a:p>
            <a:endParaRPr lang="ja-JP" altLang="en-US" sz="600" dirty="0"/>
          </a:p>
          <a:p>
            <a:r>
              <a:rPr lang="ja-JP" altLang="en-US" sz="1800" b="1" dirty="0"/>
              <a:t>第２部：経済パートナーシップ</a:t>
            </a:r>
          </a:p>
          <a:p>
            <a:pPr marL="92075"/>
            <a:r>
              <a:rPr lang="ja-JP" altLang="en-US" sz="1400" dirty="0"/>
              <a:t>物品／</a:t>
            </a:r>
            <a:r>
              <a:rPr lang="ja-JP" altLang="en-US" sz="1400" dirty="0" smtClean="0"/>
              <a:t>サービス</a:t>
            </a:r>
            <a:r>
              <a:rPr lang="ja-JP" altLang="en-US" sz="1400" dirty="0"/>
              <a:t>・</a:t>
            </a:r>
            <a:r>
              <a:rPr lang="ja-JP" altLang="en-US" sz="1400" dirty="0" smtClean="0"/>
              <a:t>投資</a:t>
            </a:r>
            <a:r>
              <a:rPr lang="ja-JP" altLang="en-US" sz="1400" dirty="0"/>
              <a:t>／金融サービス／デジタル／知的財産・公共調達／モビリティー／運輸／エネルギー／漁業機会／国際協力／対等な競争条件</a:t>
            </a:r>
          </a:p>
          <a:p>
            <a:r>
              <a:rPr lang="ja-JP" altLang="en-US" sz="1800" b="1" dirty="0" smtClean="0"/>
              <a:t>第３部</a:t>
            </a:r>
            <a:r>
              <a:rPr lang="ja-JP" altLang="en-US" sz="1800" b="1" dirty="0"/>
              <a:t>：安全保障パートナーシップ</a:t>
            </a:r>
          </a:p>
          <a:p>
            <a:pPr marL="92075"/>
            <a:r>
              <a:rPr lang="ja-JP" altLang="en-US" sz="1400" dirty="0"/>
              <a:t>刑事分野における法執行及び司法協力／外交・安全保障及び防衛</a:t>
            </a:r>
          </a:p>
          <a:p>
            <a:endParaRPr lang="ja-JP" altLang="en-US" sz="600" dirty="0"/>
          </a:p>
          <a:p>
            <a:r>
              <a:rPr lang="ja-JP" altLang="en-US" sz="1800" b="1" dirty="0"/>
              <a:t>第４部：制度的アレンジメント</a:t>
            </a:r>
          </a:p>
          <a:p>
            <a:pPr marL="92075"/>
            <a:r>
              <a:rPr lang="ja-JP" altLang="en-US" sz="1400" dirty="0"/>
              <a:t>構造／ガバナンス</a:t>
            </a:r>
          </a:p>
          <a:p>
            <a:endParaRPr lang="ja-JP" altLang="en-US" sz="600" dirty="0"/>
          </a:p>
          <a:p>
            <a:r>
              <a:rPr lang="ja-JP" altLang="en-US" sz="1800" b="1" dirty="0"/>
              <a:t>第５部：今後のプロセス</a:t>
            </a:r>
          </a:p>
          <a:p>
            <a:endParaRPr kumimoji="1" lang="ja-JP" altLang="en-US" sz="1800" dirty="0"/>
          </a:p>
        </p:txBody>
      </p:sp>
    </p:spTree>
    <p:extLst>
      <p:ext uri="{BB962C8B-B14F-4D97-AF65-F5344CB8AC3E}">
        <p14:creationId xmlns:p14="http://schemas.microsoft.com/office/powerpoint/2010/main" val="1773804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0944" y="36215"/>
            <a:ext cx="10571513" cy="496722"/>
          </a:xfrm>
          <a:prstGeom prst="rect">
            <a:avLst/>
          </a:prstGeom>
          <a:solidFill>
            <a:srgbClr val="00008C"/>
          </a:solidFill>
          <a:ln>
            <a:solidFill>
              <a:srgbClr val="2F2F98"/>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a:defRPr/>
            </a:pPr>
            <a:r>
              <a:rPr lang="ja-JP" altLang="en-US" sz="2000" b="1" dirty="0">
                <a:solidFill>
                  <a:prstClr val="white"/>
                </a:solidFill>
                <a:latin typeface="+mj-ea"/>
                <a:ea typeface="+mj-ea"/>
              </a:rPr>
              <a:t>離脱</a:t>
            </a:r>
            <a:r>
              <a:rPr lang="ja-JP" altLang="en-US" sz="2000" b="1" dirty="0" smtClean="0">
                <a:solidFill>
                  <a:prstClr val="white"/>
                </a:solidFill>
                <a:latin typeface="+mj-ea"/>
                <a:ea typeface="+mj-ea"/>
              </a:rPr>
              <a:t>協定及び政治宣言の</a:t>
            </a:r>
            <a:r>
              <a:rPr lang="ja-JP" altLang="en-US" sz="2000" b="1" dirty="0">
                <a:solidFill>
                  <a:prstClr val="white"/>
                </a:solidFill>
                <a:latin typeface="+mj-ea"/>
                <a:ea typeface="+mj-ea"/>
              </a:rPr>
              <a:t>英議会における審議手続　　　　　</a:t>
            </a:r>
          </a:p>
        </p:txBody>
      </p:sp>
      <p:sp>
        <p:nvSpPr>
          <p:cNvPr id="6" name="正方形/長方形 5"/>
          <p:cNvSpPr/>
          <p:nvPr/>
        </p:nvSpPr>
        <p:spPr>
          <a:xfrm>
            <a:off x="60944" y="684337"/>
            <a:ext cx="10493781" cy="1349667"/>
          </a:xfrm>
          <a:prstGeom prst="rect">
            <a:avLst/>
          </a:prstGeom>
          <a:noFill/>
          <a:ln w="508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lstStyle/>
          <a:p>
            <a:pPr marL="196002" lvl="1" indent="-196002" algn="just" defTabSz="1006062">
              <a:buFont typeface="Wingdings" panose="05000000000000000000" pitchFamily="2" charset="2"/>
              <a:buChar char="u"/>
              <a:tabLst>
                <a:tab pos="10153965" algn="l"/>
              </a:tabLst>
              <a:defRPr/>
            </a:pPr>
            <a:r>
              <a:rPr lang="ja-JP" altLang="en-US" dirty="0" smtClean="0">
                <a:solidFill>
                  <a:prstClr val="black"/>
                </a:solidFill>
                <a:latin typeface="ＭＳ Ｐゴシック" panose="020B0600070205080204" pitchFamily="50" charset="-128"/>
                <a:ea typeface="ＭＳ Ｐゴシック" panose="020B0600070205080204" pitchFamily="50" charset="-128"/>
              </a:rPr>
              <a:t>離脱協定は、次の条件を満たすことで批准が可能になる。</a:t>
            </a:r>
            <a:endParaRPr lang="en-US" altLang="ja-JP" dirty="0" smtClean="0">
              <a:solidFill>
                <a:prstClr val="black"/>
              </a:solidFill>
              <a:latin typeface="ＭＳ Ｐゴシック" panose="020B0600070205080204" pitchFamily="50" charset="-128"/>
              <a:ea typeface="ＭＳ Ｐゴシック" panose="020B0600070205080204" pitchFamily="50" charset="-128"/>
            </a:endParaRPr>
          </a:p>
          <a:p>
            <a:pPr marL="235202" lvl="2" indent="-196002" algn="just" defTabSz="1006062">
              <a:buFont typeface="+mj-ea"/>
              <a:buAutoNum type="circleNumDbPlain"/>
              <a:tabLst>
                <a:tab pos="10153965" algn="l"/>
              </a:tabLst>
              <a:defRPr/>
            </a:pPr>
            <a:r>
              <a:rPr lang="ja-JP" altLang="en-US" dirty="0" smtClean="0">
                <a:solidFill>
                  <a:prstClr val="black"/>
                </a:solidFill>
                <a:latin typeface="ＭＳ Ｐゴシック" panose="020B0600070205080204" pitchFamily="50" charset="-128"/>
                <a:ea typeface="ＭＳ Ｐゴシック" panose="020B0600070205080204" pitchFamily="50" charset="-128"/>
              </a:rPr>
              <a:t>妥結</a:t>
            </a:r>
            <a:r>
              <a:rPr lang="ja-JP" altLang="en-US" dirty="0">
                <a:solidFill>
                  <a:prstClr val="black"/>
                </a:solidFill>
                <a:latin typeface="ＭＳ Ｐゴシック" panose="020B0600070205080204" pitchFamily="50" charset="-128"/>
                <a:ea typeface="ＭＳ Ｐゴシック" panose="020B0600070205080204" pitchFamily="50" charset="-128"/>
              </a:rPr>
              <a:t>された離脱協定草案及び将来関係の枠組みが政府提出の動議に基づく</a:t>
            </a:r>
            <a:r>
              <a:rPr lang="ja-JP" altLang="en-US" b="1" u="sng" dirty="0">
                <a:solidFill>
                  <a:srgbClr val="FF0000"/>
                </a:solidFill>
                <a:latin typeface="ＭＳ Ｐゴシック" panose="020B0600070205080204" pitchFamily="50" charset="-128"/>
                <a:ea typeface="ＭＳ Ｐゴシック" panose="020B0600070205080204" pitchFamily="50" charset="-128"/>
              </a:rPr>
              <a:t>下院決議によって承認</a:t>
            </a:r>
            <a:r>
              <a:rPr lang="ja-JP" altLang="en-US" dirty="0">
                <a:solidFill>
                  <a:prstClr val="black"/>
                </a:solidFill>
                <a:latin typeface="ＭＳ Ｐゴシック" panose="020B0600070205080204" pitchFamily="50" charset="-128"/>
                <a:ea typeface="ＭＳ Ｐゴシック" panose="020B0600070205080204" pitchFamily="50" charset="-128"/>
              </a:rPr>
              <a:t>される</a:t>
            </a:r>
            <a:r>
              <a:rPr lang="ja-JP" altLang="en-US" dirty="0" smtClean="0">
                <a:solidFill>
                  <a:prstClr val="black"/>
                </a:solidFill>
                <a:latin typeface="ＭＳ Ｐゴシック" panose="020B0600070205080204" pitchFamily="50" charset="-128"/>
                <a:ea typeface="ＭＳ Ｐゴシック" panose="020B0600070205080204" pitchFamily="50" charset="-128"/>
              </a:rPr>
              <a:t>こと</a:t>
            </a:r>
            <a:endParaRPr lang="en-US" altLang="ja-JP" dirty="0">
              <a:solidFill>
                <a:prstClr val="black"/>
              </a:solidFill>
              <a:latin typeface="ＭＳ Ｐゴシック" panose="020B0600070205080204" pitchFamily="50" charset="-128"/>
              <a:ea typeface="ＭＳ Ｐゴシック" panose="020B0600070205080204" pitchFamily="50" charset="-128"/>
            </a:endParaRPr>
          </a:p>
          <a:p>
            <a:pPr marL="235202" lvl="2" indent="-196002" algn="just" defTabSz="1006062">
              <a:buFont typeface="+mj-ea"/>
              <a:buAutoNum type="circleNumDbPlain"/>
              <a:tabLst>
                <a:tab pos="10153965" algn="l"/>
              </a:tabLst>
              <a:defRPr/>
            </a:pPr>
            <a:r>
              <a:rPr lang="ja-JP" altLang="en-US" dirty="0" smtClean="0">
                <a:solidFill>
                  <a:schemeClr val="tx1"/>
                </a:solidFill>
                <a:latin typeface="ＭＳ Ｐゴシック" panose="020B0600070205080204" pitchFamily="50" charset="-128"/>
                <a:ea typeface="ＭＳ Ｐゴシック" panose="020B0600070205080204" pitchFamily="50" charset="-128"/>
              </a:rPr>
              <a:t>離脱</a:t>
            </a:r>
            <a:r>
              <a:rPr lang="ja-JP" altLang="en-US" dirty="0">
                <a:solidFill>
                  <a:schemeClr val="tx1"/>
                </a:solidFill>
                <a:latin typeface="ＭＳ Ｐゴシック" panose="020B0600070205080204" pitchFamily="50" charset="-128"/>
                <a:ea typeface="ＭＳ Ｐゴシック" panose="020B0600070205080204" pitchFamily="50" charset="-128"/>
              </a:rPr>
              <a:t>協定の</a:t>
            </a:r>
            <a:r>
              <a:rPr lang="ja-JP" altLang="en-US" b="1" u="sng" dirty="0">
                <a:solidFill>
                  <a:srgbClr val="FF0000"/>
                </a:solidFill>
                <a:latin typeface="ＭＳ Ｐゴシック" panose="020B0600070205080204" pitchFamily="50" charset="-128"/>
                <a:ea typeface="ＭＳ Ｐゴシック" panose="020B0600070205080204" pitchFamily="50" charset="-128"/>
              </a:rPr>
              <a:t>実施のための規定を含む議会制</a:t>
            </a:r>
            <a:r>
              <a:rPr lang="ja-JP" altLang="en-US" b="1" u="sng" dirty="0" smtClean="0">
                <a:solidFill>
                  <a:srgbClr val="FF0000"/>
                </a:solidFill>
                <a:latin typeface="ＭＳ Ｐゴシック" panose="020B0600070205080204" pitchFamily="50" charset="-128"/>
                <a:ea typeface="ＭＳ Ｐゴシック" panose="020B0600070205080204" pitchFamily="50" charset="-128"/>
              </a:rPr>
              <a:t>定法が</a:t>
            </a:r>
            <a:r>
              <a:rPr lang="ja-JP" altLang="en-US" b="1" u="sng" dirty="0">
                <a:solidFill>
                  <a:srgbClr val="FF0000"/>
                </a:solidFill>
                <a:latin typeface="ＭＳ Ｐゴシック" panose="020B0600070205080204" pitchFamily="50" charset="-128"/>
                <a:ea typeface="ＭＳ Ｐゴシック" panose="020B0600070205080204" pitchFamily="50" charset="-128"/>
              </a:rPr>
              <a:t>成立</a:t>
            </a:r>
            <a:r>
              <a:rPr lang="ja-JP" altLang="en-US" dirty="0">
                <a:solidFill>
                  <a:prstClr val="black"/>
                </a:solidFill>
                <a:latin typeface="ＭＳ Ｐゴシック" panose="020B0600070205080204" pitchFamily="50" charset="-128"/>
                <a:ea typeface="ＭＳ Ｐゴシック" panose="020B0600070205080204" pitchFamily="50" charset="-128"/>
              </a:rPr>
              <a:t>する</a:t>
            </a:r>
            <a:r>
              <a:rPr lang="ja-JP" altLang="en-US" dirty="0" smtClean="0">
                <a:solidFill>
                  <a:prstClr val="black"/>
                </a:solidFill>
                <a:latin typeface="ＭＳ Ｐゴシック" panose="020B0600070205080204" pitchFamily="50" charset="-128"/>
                <a:ea typeface="ＭＳ Ｐゴシック" panose="020B0600070205080204" pitchFamily="50" charset="-128"/>
              </a:rPr>
              <a:t>こと</a:t>
            </a:r>
            <a:endParaRPr lang="en-US" altLang="ja-JP" dirty="0" smtClean="0">
              <a:solidFill>
                <a:prstClr val="black"/>
              </a:solidFill>
              <a:latin typeface="ＭＳ Ｐゴシック" panose="020B0600070205080204" pitchFamily="50" charset="-128"/>
              <a:ea typeface="ＭＳ Ｐゴシック" panose="020B0600070205080204" pitchFamily="50" charset="-128"/>
            </a:endParaRPr>
          </a:p>
          <a:p>
            <a:pPr lvl="1" algn="just" defTabSz="1006062">
              <a:tabLst>
                <a:tab pos="10153965" algn="l"/>
              </a:tabLst>
              <a:defRPr/>
            </a:pPr>
            <a:endParaRPr lang="en-US" altLang="ja-JP" dirty="0" smtClean="0">
              <a:solidFill>
                <a:prstClr val="black"/>
              </a:solidFill>
              <a:latin typeface="ＭＳ Ｐゴシック" panose="020B0600070205080204" pitchFamily="50" charset="-128"/>
              <a:ea typeface="ＭＳ Ｐゴシック" panose="020B0600070205080204" pitchFamily="50" charset="-128"/>
            </a:endParaRPr>
          </a:p>
          <a:p>
            <a:pPr marL="387213" indent="-387213" algn="just" defTabSz="1006062">
              <a:tabLst>
                <a:tab pos="10153965" algn="l"/>
              </a:tabLst>
              <a:defRPr/>
            </a:pPr>
            <a:endParaRPr lang="ja-JP" altLang="en-US" sz="17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60945" y="2192788"/>
            <a:ext cx="1570974" cy="5319275"/>
          </a:xfrm>
          <a:prstGeom prst="roundRect">
            <a:avLst>
              <a:gd name="adj" fmla="val 10123"/>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10" name="角丸四角形 9"/>
          <p:cNvSpPr/>
          <p:nvPr/>
        </p:nvSpPr>
        <p:spPr>
          <a:xfrm>
            <a:off x="162125" y="2399304"/>
            <a:ext cx="1360966" cy="428622"/>
          </a:xfrm>
          <a:prstGeom prst="roundRect">
            <a:avLst>
              <a:gd name="adj" fmla="val 5720"/>
            </a:avLst>
          </a:prstGeom>
          <a:solidFill>
            <a:schemeClr val="bg1"/>
          </a:solidFill>
          <a:ln w="31750">
            <a:solidFill>
              <a:schemeClr val="tx1"/>
            </a:solid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dirty="0" smtClean="0">
                <a:solidFill>
                  <a:schemeClr val="tx1"/>
                </a:solidFill>
              </a:rPr>
              <a:t>承認決議</a:t>
            </a:r>
            <a:endParaRPr lang="ja-JP" altLang="en-US" dirty="0">
              <a:solidFill>
                <a:schemeClr val="tx1"/>
              </a:solidFill>
            </a:endParaRPr>
          </a:p>
        </p:txBody>
      </p:sp>
      <p:sp>
        <p:nvSpPr>
          <p:cNvPr id="11" name="角丸四角形 10"/>
          <p:cNvSpPr/>
          <p:nvPr/>
        </p:nvSpPr>
        <p:spPr>
          <a:xfrm>
            <a:off x="162125" y="5281712"/>
            <a:ext cx="1360966" cy="448553"/>
          </a:xfrm>
          <a:prstGeom prst="roundRect">
            <a:avLst>
              <a:gd name="adj" fmla="val 5720"/>
            </a:avLst>
          </a:prstGeom>
          <a:solidFill>
            <a:schemeClr val="bg1"/>
          </a:solidFill>
          <a:ln w="31750">
            <a:solidFill>
              <a:schemeClr val="tx1"/>
            </a:solid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dirty="0">
                <a:solidFill>
                  <a:schemeClr val="tx1"/>
                </a:solidFill>
              </a:rPr>
              <a:t>実施法案</a:t>
            </a:r>
          </a:p>
        </p:txBody>
      </p:sp>
      <p:cxnSp>
        <p:nvCxnSpPr>
          <p:cNvPr id="13" name="直線矢印コネクタ 12"/>
          <p:cNvCxnSpPr>
            <a:stCxn id="10" idx="2"/>
            <a:endCxn id="14" idx="0"/>
          </p:cNvCxnSpPr>
          <p:nvPr/>
        </p:nvCxnSpPr>
        <p:spPr>
          <a:xfrm>
            <a:off x="842608" y="2827926"/>
            <a:ext cx="0" cy="158784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162125" y="4415769"/>
            <a:ext cx="1360966" cy="449106"/>
          </a:xfrm>
          <a:prstGeom prst="roundRect">
            <a:avLst>
              <a:gd name="adj" fmla="val 5720"/>
            </a:avLst>
          </a:prstGeom>
          <a:solidFill>
            <a:schemeClr val="bg1"/>
          </a:solidFill>
          <a:ln w="15875">
            <a:solidFill>
              <a:schemeClr val="tx1"/>
            </a:solid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dirty="0" smtClean="0">
                <a:solidFill>
                  <a:schemeClr val="tx1"/>
                </a:solidFill>
              </a:rPr>
              <a:t>可決</a:t>
            </a:r>
            <a:endParaRPr lang="ja-JP" altLang="en-US" dirty="0">
              <a:solidFill>
                <a:schemeClr val="tx1"/>
              </a:solidFill>
            </a:endParaRPr>
          </a:p>
        </p:txBody>
      </p:sp>
      <p:sp>
        <p:nvSpPr>
          <p:cNvPr id="15" name="角丸四角形 14"/>
          <p:cNvSpPr/>
          <p:nvPr/>
        </p:nvSpPr>
        <p:spPr>
          <a:xfrm>
            <a:off x="163804" y="7016926"/>
            <a:ext cx="1342763" cy="408363"/>
          </a:xfrm>
          <a:prstGeom prst="roundRect">
            <a:avLst>
              <a:gd name="adj" fmla="val 5720"/>
            </a:avLst>
          </a:prstGeom>
          <a:solidFill>
            <a:schemeClr val="bg1"/>
          </a:solidFill>
          <a:ln w="31750">
            <a:solidFill>
              <a:srgbClr val="FF0000"/>
            </a:solid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dirty="0" smtClean="0">
                <a:solidFill>
                  <a:schemeClr val="tx1"/>
                </a:solidFill>
              </a:rPr>
              <a:t>批准可</a:t>
            </a:r>
            <a:endParaRPr lang="ja-JP" altLang="en-US" dirty="0">
              <a:solidFill>
                <a:schemeClr val="tx1"/>
              </a:solidFill>
            </a:endParaRPr>
          </a:p>
        </p:txBody>
      </p:sp>
      <p:cxnSp>
        <p:nvCxnSpPr>
          <p:cNvPr id="16" name="直線矢印コネクタ 15"/>
          <p:cNvCxnSpPr>
            <a:stCxn id="11" idx="2"/>
            <a:endCxn id="17" idx="0"/>
          </p:cNvCxnSpPr>
          <p:nvPr/>
        </p:nvCxnSpPr>
        <p:spPr>
          <a:xfrm>
            <a:off x="842608" y="5730265"/>
            <a:ext cx="0" cy="51152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162125" y="6241788"/>
            <a:ext cx="1360966" cy="428335"/>
          </a:xfrm>
          <a:prstGeom prst="roundRect">
            <a:avLst>
              <a:gd name="adj" fmla="val 5720"/>
            </a:avLst>
          </a:prstGeom>
          <a:solidFill>
            <a:schemeClr val="bg1"/>
          </a:solidFill>
          <a:ln w="15875">
            <a:solidFill>
              <a:schemeClr val="tx1"/>
            </a:solid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dirty="0">
                <a:solidFill>
                  <a:schemeClr val="tx1"/>
                </a:solidFill>
              </a:rPr>
              <a:t>成立</a:t>
            </a:r>
          </a:p>
        </p:txBody>
      </p:sp>
      <p:sp>
        <p:nvSpPr>
          <p:cNvPr id="24" name="右矢印 23"/>
          <p:cNvSpPr/>
          <p:nvPr/>
        </p:nvSpPr>
        <p:spPr>
          <a:xfrm rot="5400000">
            <a:off x="717376" y="6726844"/>
            <a:ext cx="223244" cy="25042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31" name="角丸四角形 30"/>
          <p:cNvSpPr/>
          <p:nvPr/>
        </p:nvSpPr>
        <p:spPr>
          <a:xfrm>
            <a:off x="5817485" y="2113397"/>
            <a:ext cx="2638484" cy="317569"/>
          </a:xfrm>
          <a:prstGeom prst="roundRect">
            <a:avLst>
              <a:gd name="adj" fmla="val 5720"/>
            </a:avLst>
          </a:prstGeom>
          <a:pattFill prst="ltUpDiag">
            <a:fgClr>
              <a:schemeClr val="accent5">
                <a:lumMod val="60000"/>
                <a:lumOff val="40000"/>
              </a:schemeClr>
            </a:fgClr>
            <a:bgClr>
              <a:schemeClr val="bg1"/>
            </a:bgClr>
          </a:patt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pPr algn="ctr"/>
            <a:r>
              <a:rPr lang="ja-JP" altLang="en-US" sz="1700" dirty="0">
                <a:solidFill>
                  <a:schemeClr val="tx1"/>
                </a:solidFill>
              </a:rPr>
              <a:t>下院総選挙に関する手続</a:t>
            </a:r>
          </a:p>
        </p:txBody>
      </p:sp>
      <p:sp>
        <p:nvSpPr>
          <p:cNvPr id="32" name="正方形/長方形 31"/>
          <p:cNvSpPr/>
          <p:nvPr/>
        </p:nvSpPr>
        <p:spPr>
          <a:xfrm>
            <a:off x="5797296" y="2748533"/>
            <a:ext cx="4839556" cy="1984804"/>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lstStyle/>
          <a:p>
            <a:pPr algn="just" defTabSz="1006062">
              <a:tabLst>
                <a:tab pos="10153965" algn="l"/>
              </a:tabLst>
              <a:defRPr/>
            </a:pPr>
            <a:r>
              <a:rPr lang="ja-JP" altLang="en-US" sz="1700" u="sng" dirty="0">
                <a:solidFill>
                  <a:schemeClr val="tx1"/>
                </a:solidFill>
                <a:latin typeface="ＭＳ Ｐゴシック" panose="020B0600070205080204" pitchFamily="50" charset="-128"/>
                <a:ea typeface="ＭＳ Ｐゴシック" panose="020B0600070205080204" pitchFamily="50" charset="-128"/>
              </a:rPr>
              <a:t>次の場合のみ、繰上げ総選挙が実施</a:t>
            </a:r>
            <a:r>
              <a:rPr lang="ja-JP" altLang="en-US" sz="1700" dirty="0">
                <a:solidFill>
                  <a:schemeClr val="tx1"/>
                </a:solidFill>
                <a:latin typeface="ＭＳ Ｐゴシック" panose="020B0600070205080204" pitchFamily="50" charset="-128"/>
                <a:ea typeface="ＭＳ Ｐゴシック" panose="020B0600070205080204" pitchFamily="50" charset="-128"/>
              </a:rPr>
              <a:t>される。</a:t>
            </a:r>
          </a:p>
          <a:p>
            <a:pPr marL="0" lvl="1" indent="-373384" algn="just" defTabSz="1006062">
              <a:buFont typeface="+mj-ea"/>
              <a:buAutoNum type="circleNumDbPlain"/>
              <a:tabLst>
                <a:tab pos="10153965" algn="l"/>
              </a:tabLst>
              <a:defRPr/>
            </a:pPr>
            <a:r>
              <a:rPr lang="ja-JP" altLang="en-US" sz="1700" b="1" dirty="0">
                <a:solidFill>
                  <a:schemeClr val="tx1"/>
                </a:solidFill>
                <a:latin typeface="ＭＳ Ｐゴシック" panose="020B0600070205080204" pitchFamily="50" charset="-128"/>
                <a:ea typeface="ＭＳ Ｐゴシック" panose="020B0600070205080204" pitchFamily="50" charset="-128"/>
              </a:rPr>
              <a:t>特別多数による議決の場合</a:t>
            </a:r>
            <a:endParaRPr lang="en-US" altLang="ja-JP" sz="1700" b="1" dirty="0">
              <a:solidFill>
                <a:schemeClr val="tx1"/>
              </a:solidFill>
              <a:latin typeface="ＭＳ Ｐゴシック" panose="020B0600070205080204" pitchFamily="50" charset="-128"/>
              <a:ea typeface="ＭＳ Ｐゴシック" panose="020B0600070205080204" pitchFamily="50" charset="-128"/>
            </a:endParaRPr>
          </a:p>
          <a:p>
            <a:pPr marL="313603" lvl="2" indent="-235202" algn="just" defTabSz="1006062">
              <a:buFont typeface="Wingdings" panose="05000000000000000000" pitchFamily="2" charset="2"/>
              <a:buChar char="Ø"/>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下院定数（含む欠員）の</a:t>
            </a:r>
            <a:r>
              <a:rPr lang="ja-JP" altLang="en-US" sz="1700" dirty="0">
                <a:solidFill>
                  <a:srgbClr val="00B050"/>
                </a:solidFill>
                <a:latin typeface="ＭＳ Ｐゴシック" panose="020B0600070205080204" pitchFamily="50" charset="-128"/>
                <a:ea typeface="ＭＳ Ｐゴシック" panose="020B0600070205080204" pitchFamily="50" charset="-128"/>
              </a:rPr>
              <a:t>３分の２以上で可決</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0" lvl="1" indent="-373384" algn="just" defTabSz="1006062">
              <a:buFont typeface="+mj-ea"/>
              <a:buAutoNum type="circleNumDbPlain"/>
              <a:tabLst>
                <a:tab pos="10153965" algn="l"/>
              </a:tabLst>
              <a:defRPr/>
            </a:pPr>
            <a:r>
              <a:rPr lang="ja-JP" altLang="en-US" sz="1700" b="1" dirty="0">
                <a:solidFill>
                  <a:schemeClr val="tx1"/>
                </a:solidFill>
                <a:latin typeface="ＭＳ Ｐゴシック" panose="020B0600070205080204" pitchFamily="50" charset="-128"/>
                <a:ea typeface="ＭＳ Ｐゴシック" panose="020B0600070205080204" pitchFamily="50" charset="-128"/>
              </a:rPr>
              <a:t>不信任決議による場合</a:t>
            </a:r>
            <a:endParaRPr lang="en-US" altLang="ja-JP" sz="1700" b="1" dirty="0">
              <a:solidFill>
                <a:schemeClr val="tx1"/>
              </a:solidFill>
              <a:latin typeface="ＭＳ Ｐゴシック" panose="020B0600070205080204" pitchFamily="50" charset="-128"/>
              <a:ea typeface="ＭＳ Ｐゴシック" panose="020B0600070205080204" pitchFamily="50" charset="-128"/>
            </a:endParaRPr>
          </a:p>
          <a:p>
            <a:pPr marL="313603" lvl="2" indent="-235202" algn="just" defTabSz="1006062">
              <a:buFont typeface="Wingdings" panose="05000000000000000000" pitchFamily="2" charset="2"/>
              <a:buChar char="Ø"/>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下院が、</a:t>
            </a:r>
            <a:r>
              <a:rPr lang="ja-JP" altLang="en-US" sz="1700" dirty="0">
                <a:solidFill>
                  <a:srgbClr val="00B050"/>
                </a:solidFill>
                <a:latin typeface="ＭＳ Ｐゴシック" panose="020B0600070205080204" pitchFamily="50" charset="-128"/>
                <a:ea typeface="ＭＳ Ｐゴシック" panose="020B0600070205080204" pitchFamily="50" charset="-128"/>
              </a:rPr>
              <a:t>不信任決議案を可決</a:t>
            </a:r>
            <a:r>
              <a:rPr lang="ja-JP" altLang="en-US" sz="1700" dirty="0">
                <a:solidFill>
                  <a:schemeClr val="tx1"/>
                </a:solidFill>
                <a:latin typeface="ＭＳ Ｐゴシック" panose="020B0600070205080204" pitchFamily="50" charset="-128"/>
                <a:ea typeface="ＭＳ Ｐゴシック" panose="020B0600070205080204" pitchFamily="50" charset="-128"/>
              </a:rPr>
              <a:t>し、かつ</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313603" lvl="2" indent="-235202" algn="just" defTabSz="1006062">
              <a:buFont typeface="Wingdings" panose="05000000000000000000" pitchFamily="2" charset="2"/>
              <a:buChar char="Ø"/>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その後、下院が</a:t>
            </a:r>
            <a:r>
              <a:rPr lang="ja-JP" altLang="en-US" sz="1700" dirty="0">
                <a:solidFill>
                  <a:srgbClr val="00B050"/>
                </a:solidFill>
                <a:latin typeface="ＭＳ Ｐゴシック" panose="020B0600070205080204" pitchFamily="50" charset="-128"/>
                <a:ea typeface="ＭＳ Ｐゴシック" panose="020B0600070205080204" pitchFamily="50" charset="-128"/>
              </a:rPr>
              <a:t>１４日以内に信任決議案を可決しない</a:t>
            </a:r>
            <a:r>
              <a:rPr lang="ja-JP" altLang="en-US" sz="1700" dirty="0">
                <a:solidFill>
                  <a:schemeClr val="tx1"/>
                </a:solidFill>
                <a:latin typeface="ＭＳ Ｐゴシック" panose="020B0600070205080204" pitchFamily="50" charset="-128"/>
                <a:ea typeface="ＭＳ Ｐゴシック" panose="020B0600070205080204" pitchFamily="50" charset="-128"/>
              </a:rPr>
              <a:t>　</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1369074" lvl="2" indent="-373384" algn="just" defTabSz="1006062">
              <a:buFont typeface="Wingdings" panose="05000000000000000000" pitchFamily="2" charset="2"/>
              <a:buChar char="Ø"/>
              <a:tabLst>
                <a:tab pos="10153965" algn="l"/>
              </a:tabLst>
              <a:defRPr/>
            </a:pP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5809849" y="2430965"/>
            <a:ext cx="4593807" cy="952706"/>
          </a:xfrm>
          <a:prstGeom prst="rect">
            <a:avLst/>
          </a:prstGeom>
          <a:noFill/>
          <a:ln w="15875">
            <a:noFill/>
            <a:prstDash val="dash"/>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lstStyle/>
          <a:p>
            <a:pPr algn="just" defTabSz="1006062">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次期総選挙は２０２２年５月に予定。</a:t>
            </a:r>
          </a:p>
        </p:txBody>
      </p:sp>
      <p:sp>
        <p:nvSpPr>
          <p:cNvPr id="35" name="角丸四角形 34"/>
          <p:cNvSpPr/>
          <p:nvPr/>
        </p:nvSpPr>
        <p:spPr>
          <a:xfrm>
            <a:off x="5846681" y="4833702"/>
            <a:ext cx="2924609" cy="366642"/>
          </a:xfrm>
          <a:prstGeom prst="roundRect">
            <a:avLst>
              <a:gd name="adj" fmla="val 5720"/>
            </a:avLst>
          </a:prstGeom>
          <a:pattFill prst="ltUpDiag">
            <a:fgClr>
              <a:schemeClr val="accent5">
                <a:lumMod val="60000"/>
                <a:lumOff val="40000"/>
              </a:schemeClr>
            </a:fgClr>
            <a:bgClr>
              <a:schemeClr val="bg1"/>
            </a:bgClr>
          </a:patt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r>
              <a:rPr lang="ja-JP" altLang="en-US" sz="1700" dirty="0">
                <a:solidFill>
                  <a:schemeClr val="tx1"/>
                </a:solidFill>
              </a:rPr>
              <a:t>保守党内の党首不信任手続</a:t>
            </a:r>
          </a:p>
        </p:txBody>
      </p:sp>
      <p:sp>
        <p:nvSpPr>
          <p:cNvPr id="36" name="正方形/長方形 35"/>
          <p:cNvSpPr/>
          <p:nvPr/>
        </p:nvSpPr>
        <p:spPr>
          <a:xfrm>
            <a:off x="5846680" y="5289083"/>
            <a:ext cx="4801126" cy="11908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lstStyle/>
          <a:p>
            <a:pPr marL="235202" indent="-235202" algn="just" defTabSz="1006062">
              <a:buFont typeface="Wingdings" panose="05000000000000000000" pitchFamily="2" charset="2"/>
              <a:buChar char="u"/>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党下院議員の１５％（</a:t>
            </a:r>
            <a:r>
              <a:rPr lang="ja-JP" altLang="en-US" sz="1700" b="1" u="sng" dirty="0">
                <a:solidFill>
                  <a:schemeClr val="tx1"/>
                </a:solidFill>
                <a:latin typeface="ＭＳ Ｐゴシック" panose="020B0600070205080204" pitchFamily="50" charset="-128"/>
                <a:ea typeface="ＭＳ Ｐゴシック" panose="020B0600070205080204" pitchFamily="50" charset="-128"/>
              </a:rPr>
              <a:t>４８名</a:t>
            </a:r>
            <a:r>
              <a:rPr lang="ja-JP" altLang="en-US" sz="1700" dirty="0">
                <a:solidFill>
                  <a:schemeClr val="tx1"/>
                </a:solidFill>
                <a:latin typeface="ＭＳ Ｐゴシック" panose="020B0600070205080204" pitchFamily="50" charset="-128"/>
                <a:ea typeface="ＭＳ Ｐゴシック" panose="020B0600070205080204" pitchFamily="50" charset="-128"/>
              </a:rPr>
              <a:t>）の要求で手続開始</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235202" indent="-235202" algn="just" defTabSz="1006062">
              <a:buFont typeface="Wingdings" panose="05000000000000000000" pitchFamily="2" charset="2"/>
              <a:buChar char="u"/>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党所属下院議員の秘密投票（過半数で可決）</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235202" indent="-235202" algn="just" defTabSz="1006062">
              <a:buFont typeface="Wingdings" panose="05000000000000000000" pitchFamily="2" charset="2"/>
              <a:buChar char="u"/>
              <a:tabLst>
                <a:tab pos="10153965" algn="l"/>
              </a:tabLst>
              <a:defRPr/>
            </a:pPr>
            <a:r>
              <a:rPr lang="ja-JP" altLang="en-US" sz="1700" dirty="0">
                <a:solidFill>
                  <a:srgbClr val="FF0000"/>
                </a:solidFill>
                <a:latin typeface="ＭＳ Ｐゴシック" panose="020B0600070205080204" pitchFamily="50" charset="-128"/>
                <a:ea typeface="ＭＳ Ｐゴシック" panose="020B0600070205080204" pitchFamily="50" charset="-128"/>
              </a:rPr>
              <a:t>不信任が否決された場合、１年間は不信任投票が行われない。</a:t>
            </a:r>
          </a:p>
        </p:txBody>
      </p:sp>
      <p:sp>
        <p:nvSpPr>
          <p:cNvPr id="37" name="角丸四角形 36"/>
          <p:cNvSpPr/>
          <p:nvPr/>
        </p:nvSpPr>
        <p:spPr>
          <a:xfrm>
            <a:off x="5846681" y="6597455"/>
            <a:ext cx="1136780" cy="366226"/>
          </a:xfrm>
          <a:prstGeom prst="roundRect">
            <a:avLst>
              <a:gd name="adj" fmla="val 5720"/>
            </a:avLst>
          </a:prstGeom>
          <a:pattFill prst="ltUpDiag">
            <a:fgClr>
              <a:schemeClr val="accent5">
                <a:lumMod val="60000"/>
                <a:lumOff val="40000"/>
              </a:schemeClr>
            </a:fgClr>
            <a:bgClr>
              <a:schemeClr val="bg1"/>
            </a:bgClr>
          </a:pattFill>
          <a:ln/>
        </p:spPr>
        <p:style>
          <a:lnRef idx="2">
            <a:schemeClr val="accent1"/>
          </a:lnRef>
          <a:fillRef idx="1">
            <a:schemeClr val="lt1"/>
          </a:fillRef>
          <a:effectRef idx="0">
            <a:schemeClr val="accent1"/>
          </a:effectRef>
          <a:fontRef idx="minor">
            <a:schemeClr val="dk1"/>
          </a:fontRef>
        </p:style>
        <p:txBody>
          <a:bodyPr lIns="99569" tIns="49785" rIns="99569" bIns="49785" anchor="ctr"/>
          <a:lstStyle/>
          <a:p>
            <a:r>
              <a:rPr lang="ja-JP" altLang="en-US" sz="1700" dirty="0">
                <a:solidFill>
                  <a:schemeClr val="tx1"/>
                </a:solidFill>
              </a:rPr>
              <a:t>国民投票</a:t>
            </a:r>
          </a:p>
        </p:txBody>
      </p:sp>
      <p:sp>
        <p:nvSpPr>
          <p:cNvPr id="38" name="正方形/長方形 37"/>
          <p:cNvSpPr/>
          <p:nvPr/>
        </p:nvSpPr>
        <p:spPr>
          <a:xfrm>
            <a:off x="5846681" y="7044416"/>
            <a:ext cx="4790170" cy="388255"/>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t" anchorCtr="0"/>
          <a:lstStyle/>
          <a:p>
            <a:pPr algn="just" defTabSz="1006062">
              <a:tabLst>
                <a:tab pos="10153965" algn="l"/>
              </a:tabLst>
              <a:defRPr/>
            </a:pPr>
            <a:r>
              <a:rPr lang="ja-JP" altLang="en-US" sz="1700" dirty="0">
                <a:solidFill>
                  <a:schemeClr val="tx1"/>
                </a:solidFill>
                <a:latin typeface="ＭＳ Ｐゴシック" panose="020B0600070205080204" pitchFamily="50" charset="-128"/>
                <a:ea typeface="ＭＳ Ｐゴシック" panose="020B0600070205080204" pitchFamily="50" charset="-128"/>
              </a:rPr>
              <a:t>国民投票実施には、</a:t>
            </a:r>
            <a:r>
              <a:rPr lang="ja-JP" altLang="en-US" sz="1700" u="sng" dirty="0">
                <a:solidFill>
                  <a:schemeClr val="tx1"/>
                </a:solidFill>
                <a:latin typeface="ＭＳ Ｐゴシック" panose="020B0600070205080204" pitchFamily="50" charset="-128"/>
                <a:ea typeface="ＭＳ Ｐゴシック" panose="020B0600070205080204" pitchFamily="50" charset="-128"/>
              </a:rPr>
              <a:t>別途個別法の制定が必要。</a:t>
            </a:r>
            <a:endParaRPr lang="en-US" altLang="ja-JP" sz="1700" u="sng" dirty="0">
              <a:solidFill>
                <a:schemeClr val="tx1"/>
              </a:solidFill>
              <a:latin typeface="ＭＳ Ｐゴシック" panose="020B0600070205080204" pitchFamily="50" charset="-128"/>
              <a:ea typeface="ＭＳ Ｐゴシック" panose="020B0600070205080204" pitchFamily="50" charset="-128"/>
            </a:endParaRPr>
          </a:p>
        </p:txBody>
      </p:sp>
      <p:cxnSp>
        <p:nvCxnSpPr>
          <p:cNvPr id="61" name="直線矢印コネクタ 60"/>
          <p:cNvCxnSpPr>
            <a:stCxn id="14" idx="2"/>
            <a:endCxn id="11" idx="0"/>
          </p:cNvCxnSpPr>
          <p:nvPr/>
        </p:nvCxnSpPr>
        <p:spPr>
          <a:xfrm>
            <a:off x="842608" y="4864875"/>
            <a:ext cx="0" cy="41683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5735359" y="2351573"/>
            <a:ext cx="0" cy="496425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4" name="テキスト ボックス 20"/>
          <p:cNvSpPr txBox="1"/>
          <p:nvPr/>
        </p:nvSpPr>
        <p:spPr>
          <a:xfrm>
            <a:off x="1693309" y="2351573"/>
            <a:ext cx="4099591" cy="644742"/>
          </a:xfrm>
          <a:prstGeom prst="rect">
            <a:avLst/>
          </a:prstGeom>
          <a:noFill/>
          <a:ln w="12700">
            <a:noFill/>
          </a:ln>
        </p:spPr>
        <p:txBody>
          <a:bodyPr wrap="square" lIns="99569" tIns="49785" rIns="99569" bIns="49785" rtlCol="0">
            <a:spAutoFit/>
          </a:bodyPr>
          <a:lstStyle>
            <a:defPPr>
              <a:defRPr lang="ja-JP"/>
            </a:defPPr>
            <a:lvl1pPr marL="0" algn="l" defTabSz="1041936" rtl="0" eaLnBrk="1" latinLnBrk="0" hangingPunct="1">
              <a:defRPr kumimoji="1" sz="2100" kern="1200">
                <a:solidFill>
                  <a:schemeClr val="tx1"/>
                </a:solidFill>
                <a:latin typeface="+mn-lt"/>
                <a:ea typeface="+mn-ea"/>
                <a:cs typeface="+mn-cs"/>
              </a:defRPr>
            </a:lvl1pPr>
            <a:lvl2pPr marL="520966" algn="l" defTabSz="1041936" rtl="0" eaLnBrk="1" latinLnBrk="0" hangingPunct="1">
              <a:defRPr kumimoji="1" sz="2100" kern="1200">
                <a:solidFill>
                  <a:schemeClr val="tx1"/>
                </a:solidFill>
                <a:latin typeface="+mn-lt"/>
                <a:ea typeface="+mn-ea"/>
                <a:cs typeface="+mn-cs"/>
              </a:defRPr>
            </a:lvl2pPr>
            <a:lvl3pPr marL="1041936" algn="l" defTabSz="1041936" rtl="0" eaLnBrk="1" latinLnBrk="0" hangingPunct="1">
              <a:defRPr kumimoji="1" sz="2100" kern="1200">
                <a:solidFill>
                  <a:schemeClr val="tx1"/>
                </a:solidFill>
                <a:latin typeface="+mn-lt"/>
                <a:ea typeface="+mn-ea"/>
                <a:cs typeface="+mn-cs"/>
              </a:defRPr>
            </a:lvl3pPr>
            <a:lvl4pPr marL="1562903" algn="l" defTabSz="1041936" rtl="0" eaLnBrk="1" latinLnBrk="0" hangingPunct="1">
              <a:defRPr kumimoji="1" sz="2100" kern="1200">
                <a:solidFill>
                  <a:schemeClr val="tx1"/>
                </a:solidFill>
                <a:latin typeface="+mn-lt"/>
                <a:ea typeface="+mn-ea"/>
                <a:cs typeface="+mn-cs"/>
              </a:defRPr>
            </a:lvl4pPr>
            <a:lvl5pPr marL="2083868" algn="l" defTabSz="1041936" rtl="0" eaLnBrk="1" latinLnBrk="0" hangingPunct="1">
              <a:defRPr kumimoji="1" sz="2100" kern="1200">
                <a:solidFill>
                  <a:schemeClr val="tx1"/>
                </a:solidFill>
                <a:latin typeface="+mn-lt"/>
                <a:ea typeface="+mn-ea"/>
                <a:cs typeface="+mn-cs"/>
              </a:defRPr>
            </a:lvl5pPr>
            <a:lvl6pPr marL="2604835" algn="l" defTabSz="1041936" rtl="0" eaLnBrk="1" latinLnBrk="0" hangingPunct="1">
              <a:defRPr kumimoji="1" sz="2100" kern="1200">
                <a:solidFill>
                  <a:schemeClr val="tx1"/>
                </a:solidFill>
                <a:latin typeface="+mn-lt"/>
                <a:ea typeface="+mn-ea"/>
                <a:cs typeface="+mn-cs"/>
              </a:defRPr>
            </a:lvl6pPr>
            <a:lvl7pPr marL="3125802" algn="l" defTabSz="1041936" rtl="0" eaLnBrk="1" latinLnBrk="0" hangingPunct="1">
              <a:defRPr kumimoji="1" sz="2100" kern="1200">
                <a:solidFill>
                  <a:schemeClr val="tx1"/>
                </a:solidFill>
                <a:latin typeface="+mn-lt"/>
                <a:ea typeface="+mn-ea"/>
                <a:cs typeface="+mn-cs"/>
              </a:defRPr>
            </a:lvl7pPr>
            <a:lvl8pPr marL="3646769" algn="l" defTabSz="1041936" rtl="0" eaLnBrk="1" latinLnBrk="0" hangingPunct="1">
              <a:defRPr kumimoji="1" sz="2100" kern="1200">
                <a:solidFill>
                  <a:schemeClr val="tx1"/>
                </a:solidFill>
                <a:latin typeface="+mn-lt"/>
                <a:ea typeface="+mn-ea"/>
                <a:cs typeface="+mn-cs"/>
              </a:defRPr>
            </a:lvl8pPr>
            <a:lvl9pPr marL="4167738" algn="l" defTabSz="1041936" rtl="0" eaLnBrk="1" latinLnBrk="0" hangingPunct="1">
              <a:defRPr kumimoji="1" sz="2100" kern="1200">
                <a:solidFill>
                  <a:schemeClr val="tx1"/>
                </a:solidFill>
                <a:latin typeface="+mn-lt"/>
                <a:ea typeface="+mn-ea"/>
                <a:cs typeface="+mn-cs"/>
              </a:defRPr>
            </a:lvl9pPr>
          </a:lstStyle>
          <a:p>
            <a:r>
              <a:rPr lang="ja-JP" altLang="en-US" sz="1700" spc="-163" dirty="0"/>
              <a:t>１１月２５日臨時欧州理事会の後，議会提出</a:t>
            </a:r>
            <a:endParaRPr lang="en-US" altLang="ja-JP" sz="1700" spc="-163" dirty="0"/>
          </a:p>
          <a:p>
            <a:r>
              <a:rPr lang="ja-JP" altLang="en-US" sz="1700" spc="-163" dirty="0"/>
              <a:t>⇒　承認手続へ</a:t>
            </a:r>
            <a:endParaRPr lang="en-US" altLang="ja-JP" sz="1700" spc="-163" dirty="0"/>
          </a:p>
        </p:txBody>
      </p:sp>
      <p:sp>
        <p:nvSpPr>
          <p:cNvPr id="109" name="テキスト ボックス 20"/>
          <p:cNvSpPr txBox="1"/>
          <p:nvPr/>
        </p:nvSpPr>
        <p:spPr>
          <a:xfrm>
            <a:off x="1693310" y="6172001"/>
            <a:ext cx="4042049" cy="916213"/>
          </a:xfrm>
          <a:prstGeom prst="rect">
            <a:avLst/>
          </a:prstGeom>
          <a:noFill/>
          <a:ln w="12700">
            <a:noFill/>
          </a:ln>
        </p:spPr>
        <p:txBody>
          <a:bodyPr wrap="square" lIns="99569" tIns="49785" rIns="99569" bIns="49785" rtlCol="0">
            <a:spAutoFit/>
          </a:bodyPr>
          <a:lstStyle>
            <a:defPPr>
              <a:defRPr lang="ja-JP"/>
            </a:defPPr>
            <a:lvl1pPr marL="0" algn="l" defTabSz="1041936" rtl="0" eaLnBrk="1" latinLnBrk="0" hangingPunct="1">
              <a:defRPr kumimoji="1" sz="2100" kern="1200">
                <a:solidFill>
                  <a:schemeClr val="tx1"/>
                </a:solidFill>
                <a:latin typeface="+mn-lt"/>
                <a:ea typeface="+mn-ea"/>
                <a:cs typeface="+mn-cs"/>
              </a:defRPr>
            </a:lvl1pPr>
            <a:lvl2pPr marL="520966" algn="l" defTabSz="1041936" rtl="0" eaLnBrk="1" latinLnBrk="0" hangingPunct="1">
              <a:defRPr kumimoji="1" sz="2100" kern="1200">
                <a:solidFill>
                  <a:schemeClr val="tx1"/>
                </a:solidFill>
                <a:latin typeface="+mn-lt"/>
                <a:ea typeface="+mn-ea"/>
                <a:cs typeface="+mn-cs"/>
              </a:defRPr>
            </a:lvl2pPr>
            <a:lvl3pPr marL="1041936" algn="l" defTabSz="1041936" rtl="0" eaLnBrk="1" latinLnBrk="0" hangingPunct="1">
              <a:defRPr kumimoji="1" sz="2100" kern="1200">
                <a:solidFill>
                  <a:schemeClr val="tx1"/>
                </a:solidFill>
                <a:latin typeface="+mn-lt"/>
                <a:ea typeface="+mn-ea"/>
                <a:cs typeface="+mn-cs"/>
              </a:defRPr>
            </a:lvl3pPr>
            <a:lvl4pPr marL="1562903" algn="l" defTabSz="1041936" rtl="0" eaLnBrk="1" latinLnBrk="0" hangingPunct="1">
              <a:defRPr kumimoji="1" sz="2100" kern="1200">
                <a:solidFill>
                  <a:schemeClr val="tx1"/>
                </a:solidFill>
                <a:latin typeface="+mn-lt"/>
                <a:ea typeface="+mn-ea"/>
                <a:cs typeface="+mn-cs"/>
              </a:defRPr>
            </a:lvl4pPr>
            <a:lvl5pPr marL="2083868" algn="l" defTabSz="1041936" rtl="0" eaLnBrk="1" latinLnBrk="0" hangingPunct="1">
              <a:defRPr kumimoji="1" sz="2100" kern="1200">
                <a:solidFill>
                  <a:schemeClr val="tx1"/>
                </a:solidFill>
                <a:latin typeface="+mn-lt"/>
                <a:ea typeface="+mn-ea"/>
                <a:cs typeface="+mn-cs"/>
              </a:defRPr>
            </a:lvl5pPr>
            <a:lvl6pPr marL="2604835" algn="l" defTabSz="1041936" rtl="0" eaLnBrk="1" latinLnBrk="0" hangingPunct="1">
              <a:defRPr kumimoji="1" sz="2100" kern="1200">
                <a:solidFill>
                  <a:schemeClr val="tx1"/>
                </a:solidFill>
                <a:latin typeface="+mn-lt"/>
                <a:ea typeface="+mn-ea"/>
                <a:cs typeface="+mn-cs"/>
              </a:defRPr>
            </a:lvl6pPr>
            <a:lvl7pPr marL="3125802" algn="l" defTabSz="1041936" rtl="0" eaLnBrk="1" latinLnBrk="0" hangingPunct="1">
              <a:defRPr kumimoji="1" sz="2100" kern="1200">
                <a:solidFill>
                  <a:schemeClr val="tx1"/>
                </a:solidFill>
                <a:latin typeface="+mn-lt"/>
                <a:ea typeface="+mn-ea"/>
                <a:cs typeface="+mn-cs"/>
              </a:defRPr>
            </a:lvl7pPr>
            <a:lvl8pPr marL="3646769" algn="l" defTabSz="1041936" rtl="0" eaLnBrk="1" latinLnBrk="0" hangingPunct="1">
              <a:defRPr kumimoji="1" sz="2100" kern="1200">
                <a:solidFill>
                  <a:schemeClr val="tx1"/>
                </a:solidFill>
                <a:latin typeface="+mn-lt"/>
                <a:ea typeface="+mn-ea"/>
                <a:cs typeface="+mn-cs"/>
              </a:defRPr>
            </a:lvl8pPr>
            <a:lvl9pPr marL="4167738" algn="l" defTabSz="1041936" rtl="0" eaLnBrk="1" latinLnBrk="0" hangingPunct="1">
              <a:defRPr kumimoji="1" sz="2100" kern="1200">
                <a:solidFill>
                  <a:schemeClr val="tx1"/>
                </a:solidFill>
                <a:latin typeface="+mn-lt"/>
                <a:ea typeface="+mn-ea"/>
                <a:cs typeface="+mn-cs"/>
              </a:defRPr>
            </a:lvl9pPr>
          </a:lstStyle>
          <a:p>
            <a:pPr marL="311153" indent="-311153">
              <a:buFont typeface="Wingdings" panose="05000000000000000000" pitchFamily="2" charset="2"/>
              <a:buChar char="Ø"/>
            </a:pPr>
            <a:r>
              <a:rPr lang="ja-JP" altLang="en-US" sz="1700" spc="-163" dirty="0"/>
              <a:t>１２月まで承認決議の審議が続く可能性</a:t>
            </a:r>
            <a:endParaRPr lang="en-US" altLang="ja-JP" sz="1700" spc="-163" dirty="0"/>
          </a:p>
          <a:p>
            <a:pPr marL="311153" indent="-311153">
              <a:buFont typeface="Wingdings" panose="05000000000000000000" pitchFamily="2" charset="2"/>
              <a:buChar char="Ø"/>
            </a:pPr>
            <a:r>
              <a:rPr lang="ja-JP" altLang="en-US" sz="1700" spc="-163" dirty="0"/>
              <a:t>承認決議可決後，離脱協定実施のための国内法案の審議へ</a:t>
            </a:r>
            <a:endParaRPr lang="en-US" altLang="ja-JP" sz="1700" spc="-163" dirty="0"/>
          </a:p>
        </p:txBody>
      </p:sp>
      <p:sp>
        <p:nvSpPr>
          <p:cNvPr id="33" name="テキスト ボックス 32"/>
          <p:cNvSpPr txBox="1"/>
          <p:nvPr/>
        </p:nvSpPr>
        <p:spPr>
          <a:xfrm>
            <a:off x="2035967" y="5167908"/>
            <a:ext cx="3123192" cy="50900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lIns="99569" tIns="49785" rIns="99569" bIns="49785" rtlCol="0">
            <a:spAutoFit/>
          </a:bodyPr>
          <a:lstStyle/>
          <a:p>
            <a:pPr marL="188421" indent="-188421" algn="ctr"/>
            <a:r>
              <a:rPr lang="ja-JP" altLang="en-US" sz="1300" dirty="0"/>
              <a:t>保守党はＤＵＰの協力により野党側を</a:t>
            </a:r>
            <a:endParaRPr lang="en-US" altLang="ja-JP" sz="1300" dirty="0"/>
          </a:p>
          <a:p>
            <a:pPr marL="188421" indent="-188421" algn="ctr"/>
            <a:r>
              <a:rPr lang="ja-JP" altLang="en-US" sz="1300" dirty="0">
                <a:latin typeface="ＭＳ Ｐゴシック" panose="020B0600070205080204" pitchFamily="50" charset="-128"/>
                <a:ea typeface="ＭＳ Ｐゴシック" panose="020B0600070205080204" pitchFamily="50" charset="-128"/>
              </a:rPr>
              <a:t>１３議席</a:t>
            </a:r>
            <a:r>
              <a:rPr lang="ja-JP" altLang="en-US" sz="1300" dirty="0"/>
              <a:t>上回る。</a:t>
            </a:r>
            <a:r>
              <a:rPr lang="ja-JP" altLang="en-US" sz="1300" dirty="0">
                <a:latin typeface="ＭＳ Ｐゴシック" panose="020B0600070205080204" pitchFamily="50" charset="-128"/>
                <a:ea typeface="ＭＳ Ｐゴシック" panose="020B0600070205080204" pitchFamily="50" charset="-128"/>
              </a:rPr>
              <a:t>（</a:t>
            </a:r>
            <a:r>
              <a:rPr lang="en-US" altLang="ja-JP" sz="1300" dirty="0">
                <a:latin typeface="ＭＳ Ｐゴシック" panose="020B0600070205080204" pitchFamily="50" charset="-128"/>
                <a:ea typeface="ＭＳ Ｐゴシック" panose="020B0600070205080204" pitchFamily="50" charset="-128"/>
              </a:rPr>
              <a:t>2017</a:t>
            </a:r>
            <a:r>
              <a:rPr lang="ja-JP" altLang="en-US" sz="1300" dirty="0">
                <a:latin typeface="ＭＳ Ｐゴシック" panose="020B0600070205080204" pitchFamily="50" charset="-128"/>
                <a:ea typeface="ＭＳ Ｐゴシック" panose="020B0600070205080204" pitchFamily="50" charset="-128"/>
              </a:rPr>
              <a:t>年総選挙後）</a:t>
            </a:r>
            <a:endParaRPr lang="en-US" altLang="ja-JP" sz="1300" dirty="0">
              <a:latin typeface="ＭＳ Ｐゴシック" panose="020B0600070205080204" pitchFamily="50" charset="-128"/>
              <a:ea typeface="ＭＳ Ｐゴシック" panose="020B0600070205080204" pitchFamily="50" charset="-128"/>
            </a:endParaRPr>
          </a:p>
        </p:txBody>
      </p:sp>
      <p:pic>
        <p:nvPicPr>
          <p:cNvPr id="39"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863" t="7109" r="16957" b="46445"/>
          <a:stretch/>
        </p:blipFill>
        <p:spPr bwMode="auto">
          <a:xfrm>
            <a:off x="1926505" y="3234491"/>
            <a:ext cx="3264732" cy="2069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2245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a:stCxn id="13" idx="0"/>
          </p:cNvCxnSpPr>
          <p:nvPr/>
        </p:nvCxnSpPr>
        <p:spPr>
          <a:xfrm flipV="1">
            <a:off x="8589195" y="684287"/>
            <a:ext cx="0" cy="4316339"/>
          </a:xfrm>
          <a:prstGeom prst="line">
            <a:avLst/>
          </a:prstGeom>
          <a:ln w="22225" cmpd="sng">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5" name="テキスト ボックス 154"/>
          <p:cNvSpPr txBox="1"/>
          <p:nvPr/>
        </p:nvSpPr>
        <p:spPr>
          <a:xfrm>
            <a:off x="9074597" y="278757"/>
            <a:ext cx="1618605" cy="536212"/>
          </a:xfrm>
          <a:prstGeom prst="rect">
            <a:avLst/>
          </a:prstGeom>
          <a:noFill/>
        </p:spPr>
        <p:txBody>
          <a:bodyPr wrap="square" lIns="104306" tIns="52153" rIns="104306" bIns="52153" rtlCol="0">
            <a:spAutoFit/>
          </a:bodyPr>
          <a:lstStyle/>
          <a:p>
            <a:pPr algn="r"/>
            <a:r>
              <a:rPr lang="ja-JP" altLang="en-US" sz="1400" dirty="0">
                <a:solidFill>
                  <a:prstClr val="white"/>
                </a:solidFill>
              </a:rPr>
              <a:t>平成３０年１１月</a:t>
            </a:r>
            <a:endParaRPr lang="en-US" altLang="ja-JP" sz="1400" dirty="0">
              <a:solidFill>
                <a:prstClr val="white"/>
              </a:solidFill>
            </a:endParaRPr>
          </a:p>
          <a:p>
            <a:pPr algn="r"/>
            <a:r>
              <a:rPr lang="ja-JP" altLang="en-US" sz="1400" dirty="0">
                <a:solidFill>
                  <a:prstClr val="white"/>
                </a:solidFill>
              </a:rPr>
              <a:t>外務省</a:t>
            </a:r>
            <a:endParaRPr lang="en-US" altLang="ja-JP" sz="1400" dirty="0">
              <a:solidFill>
                <a:prstClr val="white"/>
              </a:solidFill>
            </a:endParaRPr>
          </a:p>
        </p:txBody>
      </p:sp>
      <p:sp>
        <p:nvSpPr>
          <p:cNvPr id="40" name="タイトル 3"/>
          <p:cNvSpPr txBox="1">
            <a:spLocks/>
          </p:cNvSpPr>
          <p:nvPr/>
        </p:nvSpPr>
        <p:spPr>
          <a:xfrm>
            <a:off x="-198" y="49294"/>
            <a:ext cx="10693400" cy="458926"/>
          </a:xfrm>
          <a:prstGeom prst="rect">
            <a:avLst/>
          </a:prstGeom>
          <a:solidFill>
            <a:srgbClr val="00008C"/>
          </a:solidFill>
          <a:ln w="25402">
            <a:solidFill>
              <a:srgbClr val="00008C"/>
            </a:solidFill>
            <a:prstDash val="solid"/>
            <a:round/>
          </a:ln>
        </p:spPr>
        <p:txBody>
          <a:bodyPr vert="horz" wrap="none" lIns="99500" tIns="49750" rIns="99500" bIns="49750" rtlCol="0"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a:spcBef>
                <a:spcPts val="0"/>
              </a:spcBef>
            </a:pPr>
            <a:r>
              <a:rPr lang="en-US" altLang="ja-JP" sz="2200" b="1" dirty="0" smtClean="0">
                <a:solidFill>
                  <a:srgbClr val="FFFFFF"/>
                </a:solidFill>
                <a:latin typeface="Arial" pitchFamily="34"/>
                <a:ea typeface="ＭＳ Ｐゴシック" pitchFamily="50"/>
              </a:rPr>
              <a:t>【</a:t>
            </a:r>
            <a:r>
              <a:rPr lang="ja-JP" altLang="en-US" sz="2200" b="1" dirty="0" smtClean="0">
                <a:solidFill>
                  <a:srgbClr val="FFFFFF"/>
                </a:solidFill>
                <a:latin typeface="Arial" pitchFamily="34"/>
                <a:ea typeface="ＭＳ Ｐゴシック" pitchFamily="50"/>
              </a:rPr>
              <a:t>参考資料</a:t>
            </a:r>
            <a:r>
              <a:rPr lang="en-US" altLang="ja-JP" sz="2200" b="1" dirty="0" smtClean="0">
                <a:solidFill>
                  <a:srgbClr val="FFFFFF"/>
                </a:solidFill>
                <a:latin typeface="Arial" pitchFamily="34"/>
                <a:ea typeface="ＭＳ Ｐゴシック" pitchFamily="50"/>
              </a:rPr>
              <a:t>】</a:t>
            </a:r>
            <a:r>
              <a:rPr lang="ja-JP" altLang="en-US" sz="2200" b="1" dirty="0" smtClean="0">
                <a:solidFill>
                  <a:srgbClr val="FFFFFF"/>
                </a:solidFill>
                <a:latin typeface="Arial" pitchFamily="34"/>
                <a:ea typeface="ＭＳ Ｐゴシック" pitchFamily="50"/>
              </a:rPr>
              <a:t>議会下院の構成イメージ</a:t>
            </a:r>
            <a:endParaRPr lang="ja-JP" altLang="en-US" sz="2200" b="1" dirty="0">
              <a:solidFill>
                <a:srgbClr val="FFFFFF"/>
              </a:solidFill>
              <a:latin typeface="Arial" pitchFamily="34"/>
              <a:ea typeface="ＭＳ Ｐゴシック" pitchFamily="50"/>
            </a:endParaRPr>
          </a:p>
        </p:txBody>
      </p:sp>
      <p:graphicFrame>
        <p:nvGraphicFramePr>
          <p:cNvPr id="7" name="グラフ 6"/>
          <p:cNvGraphicFramePr/>
          <p:nvPr>
            <p:extLst>
              <p:ext uri="{D42A27DB-BD31-4B8C-83A1-F6EECF244321}">
                <p14:modId xmlns:p14="http://schemas.microsoft.com/office/powerpoint/2010/main" val="1178174495"/>
              </p:ext>
            </p:extLst>
          </p:nvPr>
        </p:nvGraphicFramePr>
        <p:xfrm>
          <a:off x="233934" y="814969"/>
          <a:ext cx="10225136" cy="4752622"/>
        </p:xfrm>
        <a:graphic>
          <a:graphicData uri="http://schemas.openxmlformats.org/drawingml/2006/chart">
            <c:chart xmlns:c="http://schemas.openxmlformats.org/drawingml/2006/chart" xmlns:r="http://schemas.openxmlformats.org/officeDocument/2006/relationships" r:id="rId3"/>
          </a:graphicData>
        </a:graphic>
      </p:graphicFrame>
      <p:sp>
        <p:nvSpPr>
          <p:cNvPr id="33" name="テキスト ボックス 20"/>
          <p:cNvSpPr txBox="1"/>
          <p:nvPr/>
        </p:nvSpPr>
        <p:spPr>
          <a:xfrm>
            <a:off x="3328535" y="6022142"/>
            <a:ext cx="7372808" cy="1408593"/>
          </a:xfrm>
          <a:prstGeom prst="rect">
            <a:avLst/>
          </a:prstGeom>
          <a:noFill/>
          <a:ln w="12700">
            <a:noFill/>
          </a:ln>
        </p:spPr>
        <p:txBody>
          <a:bodyPr wrap="square" lIns="99569" tIns="49785" rIns="99569" bIns="49785" rtlCol="0">
            <a:spAutoFit/>
          </a:bodyPr>
          <a:lstStyle>
            <a:defPPr>
              <a:defRPr lang="ja-JP"/>
            </a:defPPr>
            <a:lvl1pPr marL="0" algn="l" defTabSz="1041936" rtl="0" eaLnBrk="1" latinLnBrk="0" hangingPunct="1">
              <a:defRPr kumimoji="1" sz="2100" kern="1200">
                <a:solidFill>
                  <a:schemeClr val="tx1"/>
                </a:solidFill>
                <a:latin typeface="+mn-lt"/>
                <a:ea typeface="+mn-ea"/>
                <a:cs typeface="+mn-cs"/>
              </a:defRPr>
            </a:lvl1pPr>
            <a:lvl2pPr marL="520966" algn="l" defTabSz="1041936" rtl="0" eaLnBrk="1" latinLnBrk="0" hangingPunct="1">
              <a:defRPr kumimoji="1" sz="2100" kern="1200">
                <a:solidFill>
                  <a:schemeClr val="tx1"/>
                </a:solidFill>
                <a:latin typeface="+mn-lt"/>
                <a:ea typeface="+mn-ea"/>
                <a:cs typeface="+mn-cs"/>
              </a:defRPr>
            </a:lvl2pPr>
            <a:lvl3pPr marL="1041936" algn="l" defTabSz="1041936" rtl="0" eaLnBrk="1" latinLnBrk="0" hangingPunct="1">
              <a:defRPr kumimoji="1" sz="2100" kern="1200">
                <a:solidFill>
                  <a:schemeClr val="tx1"/>
                </a:solidFill>
                <a:latin typeface="+mn-lt"/>
                <a:ea typeface="+mn-ea"/>
                <a:cs typeface="+mn-cs"/>
              </a:defRPr>
            </a:lvl3pPr>
            <a:lvl4pPr marL="1562903" algn="l" defTabSz="1041936" rtl="0" eaLnBrk="1" latinLnBrk="0" hangingPunct="1">
              <a:defRPr kumimoji="1" sz="2100" kern="1200">
                <a:solidFill>
                  <a:schemeClr val="tx1"/>
                </a:solidFill>
                <a:latin typeface="+mn-lt"/>
                <a:ea typeface="+mn-ea"/>
                <a:cs typeface="+mn-cs"/>
              </a:defRPr>
            </a:lvl4pPr>
            <a:lvl5pPr marL="2083868" algn="l" defTabSz="1041936" rtl="0" eaLnBrk="1" latinLnBrk="0" hangingPunct="1">
              <a:defRPr kumimoji="1" sz="2100" kern="1200">
                <a:solidFill>
                  <a:schemeClr val="tx1"/>
                </a:solidFill>
                <a:latin typeface="+mn-lt"/>
                <a:ea typeface="+mn-ea"/>
                <a:cs typeface="+mn-cs"/>
              </a:defRPr>
            </a:lvl5pPr>
            <a:lvl6pPr marL="2604835" algn="l" defTabSz="1041936" rtl="0" eaLnBrk="1" latinLnBrk="0" hangingPunct="1">
              <a:defRPr kumimoji="1" sz="2100" kern="1200">
                <a:solidFill>
                  <a:schemeClr val="tx1"/>
                </a:solidFill>
                <a:latin typeface="+mn-lt"/>
                <a:ea typeface="+mn-ea"/>
                <a:cs typeface="+mn-cs"/>
              </a:defRPr>
            </a:lvl6pPr>
            <a:lvl7pPr marL="3125802" algn="l" defTabSz="1041936" rtl="0" eaLnBrk="1" latinLnBrk="0" hangingPunct="1">
              <a:defRPr kumimoji="1" sz="2100" kern="1200">
                <a:solidFill>
                  <a:schemeClr val="tx1"/>
                </a:solidFill>
                <a:latin typeface="+mn-lt"/>
                <a:ea typeface="+mn-ea"/>
                <a:cs typeface="+mn-cs"/>
              </a:defRPr>
            </a:lvl7pPr>
            <a:lvl8pPr marL="3646769" algn="l" defTabSz="1041936" rtl="0" eaLnBrk="1" latinLnBrk="0" hangingPunct="1">
              <a:defRPr kumimoji="1" sz="2100" kern="1200">
                <a:solidFill>
                  <a:schemeClr val="tx1"/>
                </a:solidFill>
                <a:latin typeface="+mn-lt"/>
                <a:ea typeface="+mn-ea"/>
                <a:cs typeface="+mn-cs"/>
              </a:defRPr>
            </a:lvl8pPr>
            <a:lvl9pPr marL="4167738" algn="l" defTabSz="1041936" rtl="0" eaLnBrk="1" latinLnBrk="0" hangingPunct="1">
              <a:defRPr kumimoji="1" sz="2100" kern="1200">
                <a:solidFill>
                  <a:schemeClr val="tx1"/>
                </a:solidFill>
                <a:latin typeface="+mn-lt"/>
                <a:ea typeface="+mn-ea"/>
                <a:cs typeface="+mn-cs"/>
              </a:defRPr>
            </a:lvl9pPr>
          </a:lstStyle>
          <a:p>
            <a:r>
              <a:rPr lang="en-US" altLang="ja-JP" sz="1700" spc="-163" dirty="0" smtClean="0">
                <a:latin typeface="ＭＳ ゴシック" panose="020B0609070205080204" pitchFamily="49" charset="-128"/>
                <a:ea typeface="ＭＳ ゴシック" panose="020B0609070205080204" pitchFamily="49" charset="-128"/>
              </a:rPr>
              <a:t>【</a:t>
            </a:r>
            <a:r>
              <a:rPr lang="ja-JP" altLang="en-US" sz="1700" spc="-163" dirty="0" smtClean="0">
                <a:latin typeface="ＭＳ ゴシック" panose="020B0609070205080204" pitchFamily="49" charset="-128"/>
                <a:ea typeface="ＭＳ ゴシック" panose="020B0609070205080204" pitchFamily="49" charset="-128"/>
              </a:rPr>
              <a:t>注意</a:t>
            </a:r>
            <a:r>
              <a:rPr lang="en-US" altLang="ja-JP" sz="1700" spc="-163" dirty="0" smtClean="0">
                <a:latin typeface="ＭＳ ゴシック" panose="020B0609070205080204" pitchFamily="49" charset="-128"/>
                <a:ea typeface="ＭＳ ゴシック" panose="020B0609070205080204" pitchFamily="49" charset="-128"/>
              </a:rPr>
              <a:t>】</a:t>
            </a:r>
          </a:p>
          <a:p>
            <a:pPr marL="311153" indent="-311153">
              <a:buFont typeface="Wingdings" panose="05000000000000000000" pitchFamily="2" charset="2"/>
              <a:buChar char="l"/>
            </a:pPr>
            <a:r>
              <a:rPr lang="ja-JP" altLang="en-US" sz="1700" spc="-163" dirty="0" smtClean="0">
                <a:latin typeface="ＭＳ ゴシック" panose="020B0609070205080204" pitchFamily="49" charset="-128"/>
                <a:ea typeface="ＭＳ ゴシック" panose="020B0609070205080204" pitchFamily="49" charset="-128"/>
              </a:rPr>
              <a:t>各会派の議員数は２０１７年総選挙直後が基準。</a:t>
            </a:r>
            <a:endParaRPr lang="en-US" altLang="ja-JP" sz="1700" spc="-163" dirty="0" smtClean="0">
              <a:latin typeface="ＭＳ ゴシック" panose="020B0609070205080204" pitchFamily="49" charset="-128"/>
              <a:ea typeface="ＭＳ ゴシック" panose="020B0609070205080204" pitchFamily="49" charset="-128"/>
            </a:endParaRPr>
          </a:p>
          <a:p>
            <a:pPr marL="311153" indent="-311153">
              <a:buFont typeface="Wingdings" panose="05000000000000000000" pitchFamily="2" charset="2"/>
              <a:buChar char="l"/>
            </a:pPr>
            <a:r>
              <a:rPr lang="ja-JP" altLang="en-US" sz="1700" spc="-163" dirty="0" smtClean="0">
                <a:latin typeface="ＭＳ ゴシック" panose="020B0609070205080204" pitchFamily="49" charset="-128"/>
                <a:ea typeface="ＭＳ ゴシック" panose="020B0609070205080204" pitchFamily="49" charset="-128"/>
              </a:rPr>
              <a:t>採決に参加しない議長（保守党１名）・副議長（保守党１名、労働党２名）は含まれていない。</a:t>
            </a:r>
            <a:endParaRPr lang="en-US" altLang="ja-JP" sz="1700" spc="-163" dirty="0" smtClean="0">
              <a:latin typeface="ＭＳ ゴシック" panose="020B0609070205080204" pitchFamily="49" charset="-128"/>
              <a:ea typeface="ＭＳ ゴシック" panose="020B0609070205080204" pitchFamily="49" charset="-128"/>
            </a:endParaRPr>
          </a:p>
          <a:p>
            <a:pPr marL="311153" indent="-311153">
              <a:buFont typeface="Wingdings" panose="05000000000000000000" pitchFamily="2" charset="2"/>
              <a:buChar char="l"/>
            </a:pPr>
            <a:r>
              <a:rPr lang="ja-JP" altLang="en-US" sz="1700" spc="-163" dirty="0" smtClean="0">
                <a:latin typeface="ＭＳ ゴシック" panose="020B0609070205080204" pitchFamily="49" charset="-128"/>
                <a:ea typeface="ＭＳ ゴシック" panose="020B0609070205080204" pitchFamily="49" charset="-128"/>
              </a:rPr>
              <a:t>シン・フェイン党（７名）は登院しないため含まれていない。</a:t>
            </a:r>
            <a:endParaRPr lang="en-US" altLang="ja-JP" sz="1700" spc="-163" dirty="0">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6570637" y="1434334"/>
            <a:ext cx="1880349" cy="720080"/>
          </a:xfrm>
          <a:prstGeom prst="roundRect">
            <a:avLst>
              <a:gd name="adj" fmla="val 794"/>
            </a:avLst>
          </a:prstGeom>
          <a:solidFill>
            <a:schemeClr val="bg1"/>
          </a:solid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離脱強硬派</a:t>
            </a:r>
            <a:endParaRPr lang="en-US" altLang="ja-JP" sz="1600" dirty="0" smtClean="0">
              <a:solidFill>
                <a:schemeClr val="tx1"/>
              </a:solidFill>
            </a:endParaRPr>
          </a:p>
          <a:p>
            <a:pPr algn="ctr"/>
            <a:r>
              <a:rPr lang="ja-JP" altLang="en-US" sz="1600" dirty="0" smtClean="0">
                <a:solidFill>
                  <a:schemeClr val="tx1"/>
                </a:solidFill>
              </a:rPr>
              <a:t>残留派の一部など</a:t>
            </a:r>
            <a:endParaRPr kumimoji="1" lang="ja-JP" altLang="en-US" sz="1600" dirty="0">
              <a:solidFill>
                <a:schemeClr val="tx1"/>
              </a:solidFill>
            </a:endParaRPr>
          </a:p>
        </p:txBody>
      </p:sp>
      <p:sp>
        <p:nvSpPr>
          <p:cNvPr id="8" name="角丸四角形 7"/>
          <p:cNvSpPr/>
          <p:nvPr/>
        </p:nvSpPr>
        <p:spPr>
          <a:xfrm>
            <a:off x="5922764" y="3522566"/>
            <a:ext cx="1180912" cy="720080"/>
          </a:xfrm>
          <a:prstGeom prst="roundRect">
            <a:avLst>
              <a:gd name="adj" fmla="val 794"/>
            </a:avLst>
          </a:prstGeom>
          <a:solidFill>
            <a:schemeClr val="bg1"/>
          </a:solidFill>
          <a:ln w="222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離脱派など</a:t>
            </a:r>
            <a:endParaRPr kumimoji="1" lang="en-US" altLang="ja-JP" sz="1600" dirty="0" smtClean="0">
              <a:solidFill>
                <a:schemeClr val="tx1"/>
              </a:solidFill>
            </a:endParaRPr>
          </a:p>
        </p:txBody>
      </p:sp>
      <p:sp>
        <p:nvSpPr>
          <p:cNvPr id="11" name="角丸四角形 10"/>
          <p:cNvSpPr/>
          <p:nvPr/>
        </p:nvSpPr>
        <p:spPr>
          <a:xfrm>
            <a:off x="8589195" y="1622349"/>
            <a:ext cx="724349" cy="578241"/>
          </a:xfrm>
          <a:prstGeom prst="roundRect">
            <a:avLst>
              <a:gd name="adj" fmla="val 794"/>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dirty="0" smtClean="0">
                <a:solidFill>
                  <a:schemeClr val="tx1"/>
                </a:solidFill>
                <a:latin typeface="ＭＳ Ｐゴシック" panose="020B0600070205080204" pitchFamily="50" charset="-128"/>
                <a:ea typeface="ＭＳ Ｐゴシック" panose="020B0600070205080204" pitchFamily="50" charset="-128"/>
              </a:rPr>
              <a:t>326</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8589194" y="3680242"/>
            <a:ext cx="724349" cy="578241"/>
          </a:xfrm>
          <a:prstGeom prst="roundRect">
            <a:avLst>
              <a:gd name="adj" fmla="val 794"/>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dirty="0" smtClean="0">
                <a:solidFill>
                  <a:schemeClr val="tx1"/>
                </a:solidFill>
                <a:latin typeface="ＭＳ Ｐゴシック" panose="020B0600070205080204" pitchFamily="50" charset="-128"/>
                <a:ea typeface="ＭＳ Ｐゴシック" panose="020B0600070205080204" pitchFamily="50" charset="-128"/>
              </a:rPr>
              <a:t>313</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角丸四角形 12"/>
          <p:cNvSpPr/>
          <p:nvPr/>
        </p:nvSpPr>
        <p:spPr>
          <a:xfrm>
            <a:off x="8227020" y="5000626"/>
            <a:ext cx="724349" cy="540146"/>
          </a:xfrm>
          <a:prstGeom prst="roundRect">
            <a:avLst>
              <a:gd name="adj" fmla="val 794"/>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dirty="0" smtClean="0">
                <a:solidFill>
                  <a:srgbClr val="FF0000"/>
                </a:solidFill>
                <a:latin typeface="ＭＳ Ｐゴシック" panose="020B0600070205080204" pitchFamily="50" charset="-128"/>
                <a:ea typeface="ＭＳ Ｐゴシック" panose="020B0600070205080204" pitchFamily="50" charset="-128"/>
              </a:rPr>
              <a:t>320</a:t>
            </a:r>
            <a:endParaRPr kumimoji="1" lang="ja-JP" altLang="en-US" sz="1400" dirty="0">
              <a:solidFill>
                <a:srgbClr val="FF0000"/>
              </a:solidFill>
              <a:latin typeface="ＭＳ Ｐゴシック" panose="020B0600070205080204" pitchFamily="50" charset="-128"/>
              <a:ea typeface="ＭＳ Ｐゴシック" panose="020B0600070205080204" pitchFamily="50" charset="-128"/>
            </a:endParaRPr>
          </a:p>
        </p:txBody>
      </p:sp>
      <p:sp>
        <p:nvSpPr>
          <p:cNvPr id="17" name="角丸四角形 16"/>
          <p:cNvSpPr/>
          <p:nvPr/>
        </p:nvSpPr>
        <p:spPr>
          <a:xfrm>
            <a:off x="8227021" y="5258396"/>
            <a:ext cx="2466182" cy="540146"/>
          </a:xfrm>
          <a:prstGeom prst="roundRect">
            <a:avLst>
              <a:gd name="adj" fmla="val 794"/>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rgbClr val="FF0000"/>
                </a:solidFill>
                <a:latin typeface="ＭＳ Ｐゴシック" panose="020B0600070205080204" pitchFamily="50" charset="-128"/>
                <a:ea typeface="ＭＳ Ｐゴシック" panose="020B0600070205080204" pitchFamily="50" charset="-128"/>
              </a:rPr>
              <a:t>(</a:t>
            </a:r>
            <a:r>
              <a:rPr lang="ja-JP" altLang="en-US" sz="1400" dirty="0" smtClean="0">
                <a:solidFill>
                  <a:srgbClr val="FF0000"/>
                </a:solidFill>
                <a:latin typeface="ＭＳ Ｐゴシック" panose="020B0600070205080204" pitchFamily="50" charset="-128"/>
                <a:ea typeface="ＭＳ Ｐゴシック" panose="020B0600070205080204" pitchFamily="50" charset="-128"/>
              </a:rPr>
              <a:t>棄権なしの場合の勝敗ライン</a:t>
            </a:r>
            <a:r>
              <a:rPr lang="en-US" altLang="ja-JP" sz="1400" dirty="0" smtClean="0">
                <a:solidFill>
                  <a:srgbClr val="FF0000"/>
                </a:solidFill>
                <a:latin typeface="ＭＳ Ｐゴシック" panose="020B0600070205080204" pitchFamily="50" charset="-128"/>
                <a:ea typeface="ＭＳ Ｐゴシック" panose="020B0600070205080204" pitchFamily="50" charset="-128"/>
              </a:rPr>
              <a:t>)</a:t>
            </a:r>
            <a:endParaRPr kumimoji="1" lang="ja-JP" altLang="en-US" sz="1400"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568543776"/>
      </p:ext>
    </p:extLst>
  </p:cSld>
  <p:clrMapOvr>
    <a:masterClrMapping/>
  </p:clrMapOvr>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42521</TotalTime>
  <Words>1538</Words>
  <Application>Microsoft Office PowerPoint</Application>
  <PresentationFormat>ユーザー設定</PresentationFormat>
  <Paragraphs>138</Paragraphs>
  <Slides>5</Slides>
  <Notes>4</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経済班</cp:lastModifiedBy>
  <cp:revision>3016</cp:revision>
  <cp:lastPrinted>2018-11-26T14:56:55Z</cp:lastPrinted>
  <dcterms:created xsi:type="dcterms:W3CDTF">2014-07-22T08:10:06Z</dcterms:created>
  <dcterms:modified xsi:type="dcterms:W3CDTF">2018-11-26T16:07:56Z</dcterms:modified>
</cp:coreProperties>
</file>